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erverZoom="0">
  <p:sldMasterIdLst>
    <p:sldMasterId id="2147483660" r:id="rId1"/>
  </p:sldMasterIdLst>
  <p:notesMasterIdLst>
    <p:notesMasterId r:id="rId32"/>
  </p:notesMasterIdLst>
  <p:sldIdLst>
    <p:sldId id="303" r:id="rId2"/>
    <p:sldId id="304" r:id="rId3"/>
    <p:sldId id="305" r:id="rId4"/>
    <p:sldId id="306" r:id="rId5"/>
    <p:sldId id="307" r:id="rId6"/>
    <p:sldId id="308" r:id="rId7"/>
    <p:sldId id="309" r:id="rId8"/>
    <p:sldId id="310" r:id="rId9"/>
    <p:sldId id="311" r:id="rId10"/>
    <p:sldId id="312" r:id="rId11"/>
    <p:sldId id="313" r:id="rId12"/>
    <p:sldId id="314" r:id="rId13"/>
    <p:sldId id="315" r:id="rId14"/>
    <p:sldId id="316" r:id="rId15"/>
    <p:sldId id="317" r:id="rId16"/>
    <p:sldId id="318" r:id="rId17"/>
    <p:sldId id="319" r:id="rId18"/>
    <p:sldId id="320" r:id="rId19"/>
    <p:sldId id="321" r:id="rId20"/>
    <p:sldId id="322" r:id="rId21"/>
    <p:sldId id="323" r:id="rId22"/>
    <p:sldId id="324" r:id="rId23"/>
    <p:sldId id="325" r:id="rId24"/>
    <p:sldId id="326" r:id="rId25"/>
    <p:sldId id="327" r:id="rId26"/>
    <p:sldId id="328" r:id="rId27"/>
    <p:sldId id="345" r:id="rId28"/>
    <p:sldId id="329" r:id="rId29"/>
    <p:sldId id="330" r:id="rId30"/>
    <p:sldId id="331" r:id="rId31"/>
  </p:sldIdLst>
  <p:sldSz cx="9144000" cy="6858000" type="letter"/>
  <p:notesSz cx="6858000" cy="9144000"/>
  <p:defaultTex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rgbClr val="000000"/>
        </a:fontRef>
        <a:srgbClr val="000000"/>
      </a:tcTxStyle>
      <a:tcStyle>
        <a:tcBdr>
          <a:left>
            <a:ln w="12700" cmpd="sng">
              <a:solidFill>
                <a:srgbClr val="000000"/>
              </a:solidFill>
            </a:ln>
          </a:left>
          <a:right>
            <a:ln w="12700" cmpd="sng">
              <a:solidFill>
                <a:srgbClr val="000000"/>
              </a:solidFill>
            </a:ln>
          </a:right>
          <a:top>
            <a:ln w="12700" cmpd="sng">
              <a:solidFill>
                <a:srgbClr val="000000"/>
              </a:solidFill>
            </a:ln>
          </a:top>
          <a:bottom>
            <a:ln w="12700" cmpd="sng">
              <a:solidFill>
                <a:srgbClr val="000000"/>
              </a:solidFill>
            </a:ln>
          </a:bottom>
          <a:insideH>
            <a:ln w="12700" cmpd="sng">
              <a:solidFill>
                <a:srgbClr val="000000"/>
              </a:solidFill>
            </a:ln>
          </a:insideH>
          <a:insideV>
            <a:ln w="12700" cmpd="sng">
              <a:solidFill>
                <a:srgbClr val="000000"/>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34555" autoAdjust="0"/>
    <p:restoredTop sz="95517" autoAdjust="0"/>
  </p:normalViewPr>
  <p:slideViewPr>
    <p:cSldViewPr snapToGrid="0">
      <p:cViewPr varScale="1">
        <p:scale>
          <a:sx n="51" d="100"/>
          <a:sy n="51" d="100"/>
        </p:scale>
        <p:origin x="-888" y="-82"/>
      </p:cViewPr>
      <p:guideLst>
        <p:guide orient="horz" pos="192"/>
        <p:guide orient="horz" pos="1919"/>
        <p:guide orient="horz" pos="3890"/>
        <p:guide orient="horz" pos="332"/>
        <p:guide orient="horz" pos="3965"/>
        <p:guide orient="horz" pos="2900"/>
        <p:guide orient="horz" pos="1430"/>
        <p:guide orient="horz" pos="738"/>
        <p:guide pos="5342"/>
        <p:guide pos="496"/>
        <p:guide pos="1696"/>
        <p:guide pos="389"/>
        <p:guide pos="2877"/>
        <p:guide pos="2021"/>
        <p:guide pos="67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92171838" cy="9217183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725" name="Header Placeholder 1049313"/>
          <p:cNvSpPr>
            <a:spLocks noGrp="1"/>
          </p:cNvSpPr>
          <p:nvPr>
            <p:ph type="hdr" sz="quarter"/>
          </p:nvPr>
        </p:nvSpPr>
        <p:spPr>
          <a:xfrm>
            <a:off x="0" y="0"/>
            <a:ext cx="2971800" cy="457200"/>
          </a:xfrm>
          <a:prstGeom prst="rect">
            <a:avLst/>
          </a:prstGeom>
          <a:noFill/>
          <a:ln>
            <a:noFill/>
          </a:ln>
        </p:spPr>
        <p:txBody>
          <a:bodyPr lIns="91440" tIns="45720" rIns="91440" bIns="45720"/>
          <a:lstStyle/>
          <a:p>
            <a:pPr lvl="0"/>
            <a:endParaRPr lang="en-US" altLang="en-US" sz="1200"/>
          </a:p>
        </p:txBody>
      </p:sp>
      <p:sp>
        <p:nvSpPr>
          <p:cNvPr id="1048726" name="Date Placeholder 1049314"/>
          <p:cNvSpPr>
            <a:spLocks noGrp="1"/>
          </p:cNvSpPr>
          <p:nvPr>
            <p:ph type="dt" idx="1"/>
          </p:nvPr>
        </p:nvSpPr>
        <p:spPr>
          <a:xfrm>
            <a:off x="3884612" y="0"/>
            <a:ext cx="2971800" cy="457200"/>
          </a:xfrm>
          <a:prstGeom prst="rect">
            <a:avLst/>
          </a:prstGeom>
          <a:noFill/>
          <a:ln>
            <a:noFill/>
          </a:ln>
        </p:spPr>
        <p:txBody>
          <a:bodyPr lIns="91440" tIns="45720" rIns="91440" bIns="45720"/>
          <a:lstStyle/>
          <a:p>
            <a:pPr lvl="0" algn="r"/>
            <a:fld id="{566ABCEB-ACFC-4714-9973-3DA970169C29}" type="datetime1">
              <a:rPr lang="en-US" altLang="en-US" sz="1200"/>
              <a:pPr lvl="0" algn="r"/>
              <a:t>4/28/2020</a:t>
            </a:fld>
            <a:endParaRPr lang="en-US" altLang="en-US" sz="1200"/>
          </a:p>
        </p:txBody>
      </p:sp>
      <p:sp>
        <p:nvSpPr>
          <p:cNvPr id="1048727" name="Slide Image Placeholder 1049315"/>
          <p:cNvSpPr>
            <a:spLocks noGrp="1" noRot="1" noChangeAspect="1"/>
          </p:cNvSpPr>
          <p:nvPr>
            <p:ph type="sldImg" idx="2"/>
          </p:nvPr>
        </p:nvSpPr>
        <p:spPr>
          <a:xfrm>
            <a:off x="1143000" y="685800"/>
            <a:ext cx="4572000" cy="3429000"/>
          </a:xfrm>
          <a:prstGeom prst="rect">
            <a:avLst/>
          </a:prstGeom>
          <a:solidFill>
            <a:srgbClr val="FFFFFF"/>
          </a:solidFill>
          <a:ln w="9525" cap="flat" cmpd="sng">
            <a:solidFill>
              <a:srgbClr val="000000">
                <a:alpha val="100000"/>
              </a:srgbClr>
            </a:solidFill>
            <a:prstDash val="solid"/>
            <a:round/>
          </a:ln>
        </p:spPr>
        <p:txBody>
          <a:bodyPr lIns="91440" tIns="45720" rIns="91440" bIns="45720" anchor="ctr"/>
          <a:lstStyle/>
          <a:p>
            <a:endParaRPr/>
          </a:p>
        </p:txBody>
      </p:sp>
      <p:sp>
        <p:nvSpPr>
          <p:cNvPr id="1048728" name="Notes Placeholder 1049316"/>
          <p:cNvSpPr>
            <a:spLocks noGrp="1"/>
          </p:cNvSpPr>
          <p:nvPr>
            <p:ph type="body" sz="quarter" idx="3"/>
          </p:nvPr>
        </p:nvSpPr>
        <p:spPr>
          <a:xfrm>
            <a:off x="685800" y="4343400"/>
            <a:ext cx="5486400" cy="4114800"/>
          </a:xfrm>
          <a:prstGeom prst="rect">
            <a:avLst/>
          </a:prstGeom>
          <a:noFill/>
          <a:ln>
            <a:noFill/>
          </a:ln>
        </p:spPr>
        <p:txBody>
          <a:bodyPr lIns="91440" tIns="45720" rIns="91440" bIns="45720"/>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48729" name="Footer Placeholder 1049317"/>
          <p:cNvSpPr>
            <a:spLocks noGrp="1"/>
          </p:cNvSpPr>
          <p:nvPr>
            <p:ph type="ftr" sz="quarter" idx="4"/>
          </p:nvPr>
        </p:nvSpPr>
        <p:spPr>
          <a:xfrm>
            <a:off x="0" y="8685212"/>
            <a:ext cx="2971800" cy="457200"/>
          </a:xfrm>
          <a:prstGeom prst="rect">
            <a:avLst/>
          </a:prstGeom>
          <a:noFill/>
          <a:ln>
            <a:noFill/>
          </a:ln>
        </p:spPr>
        <p:txBody>
          <a:bodyPr lIns="91440" tIns="45720" rIns="91440" bIns="45720" anchor="b"/>
          <a:lstStyle/>
          <a:p>
            <a:pPr lvl="0"/>
            <a:endParaRPr lang="en-US" altLang="en-US" sz="1200"/>
          </a:p>
        </p:txBody>
      </p:sp>
      <p:sp>
        <p:nvSpPr>
          <p:cNvPr id="1048730" name="Slide Number Placeholder 1049318"/>
          <p:cNvSpPr>
            <a:spLocks noGrp="1"/>
          </p:cNvSpPr>
          <p:nvPr>
            <p:ph type="sldNum" sz="quarter" idx="5"/>
          </p:nvPr>
        </p:nvSpPr>
        <p:spPr>
          <a:xfrm>
            <a:off x="3884612" y="8685212"/>
            <a:ext cx="2971800" cy="457200"/>
          </a:xfrm>
          <a:prstGeom prst="rect">
            <a:avLst/>
          </a:prstGeom>
          <a:noFill/>
          <a:ln>
            <a:noFill/>
          </a:ln>
        </p:spPr>
        <p:txBody>
          <a:bodyPr lIns="91440" tIns="45720" rIns="91440" bIns="45720" anchor="b"/>
          <a:lstStyle/>
          <a:p>
            <a:pPr lvl="0" algn="r"/>
            <a:fld id="{566ABCEB-ACFC-4714-9973-3DA970169C29}" type="slidenum">
              <a:rPr lang="en-US" altLang="en-US" sz="1200"/>
              <a:pPr lvl="0" algn="r"/>
              <a:t>‹#›</a:t>
            </a:fld>
            <a:endParaRPr lang="en-US" altLang="en-US" sz="1200"/>
          </a:p>
        </p:txBody>
      </p:sp>
    </p:spTree>
  </p:cSld>
  <p:clrMap bg1="dk1" tx1="dk1" bg2="dk1" tx2="dk1" accent1="dk1" accent2="dk1" accent3="dk1" accent4="dk1" accent5="dk1" accent6="dk1" hlink="dk1" folHlink="dk1"/>
  <p:notesStyle>
    <a:lvl1pPr marL="0" indent="0" algn="l" rtl="0" eaLnBrk="1" fontAlgn="base" latinLnBrk="1" hangingPunct="1">
      <a:lnSpc>
        <a:spcPct val="100000"/>
      </a:lnSpc>
      <a:spcBef>
        <a:spcPct val="30000"/>
      </a:spcBef>
      <a:spcAft>
        <a:spcPct val="0"/>
      </a:spcAft>
      <a:buFontTx/>
      <a:buNone/>
      <a:defRPr sz="1200" b="0" i="0" u="none" baseline="0">
        <a:solidFill>
          <a:schemeClr val="dk1"/>
        </a:solidFill>
        <a:latin typeface="Arial" charset="0"/>
        <a:sym typeface="Arial" charset="0"/>
      </a:defRPr>
    </a:lvl1pPr>
    <a:lvl2pPr marL="457200" indent="0" algn="l" rtl="0" eaLnBrk="1" fontAlgn="base" latinLnBrk="1" hangingPunct="1">
      <a:lnSpc>
        <a:spcPct val="100000"/>
      </a:lnSpc>
      <a:spcBef>
        <a:spcPct val="30000"/>
      </a:spcBef>
      <a:spcAft>
        <a:spcPct val="0"/>
      </a:spcAft>
      <a:buFontTx/>
      <a:buNone/>
      <a:defRPr sz="1200" b="0" i="0" u="none" baseline="0">
        <a:solidFill>
          <a:schemeClr val="dk1"/>
        </a:solidFill>
        <a:latin typeface="Arial" charset="0"/>
        <a:sym typeface="Arial" charset="0"/>
      </a:defRPr>
    </a:lvl2pPr>
    <a:lvl3pPr marL="914400" indent="0" algn="l" rtl="0" eaLnBrk="1" fontAlgn="base" latinLnBrk="1" hangingPunct="1">
      <a:lnSpc>
        <a:spcPct val="100000"/>
      </a:lnSpc>
      <a:spcBef>
        <a:spcPct val="30000"/>
      </a:spcBef>
      <a:spcAft>
        <a:spcPct val="0"/>
      </a:spcAft>
      <a:buFontTx/>
      <a:buNone/>
      <a:defRPr sz="1200" b="0" i="0" u="none" baseline="0">
        <a:solidFill>
          <a:schemeClr val="dk1"/>
        </a:solidFill>
        <a:latin typeface="Arial" charset="0"/>
        <a:sym typeface="Arial" charset="0"/>
      </a:defRPr>
    </a:lvl3pPr>
    <a:lvl4pPr marL="1371600" indent="0" algn="l" rtl="0" eaLnBrk="1" fontAlgn="base" latinLnBrk="1" hangingPunct="1">
      <a:lnSpc>
        <a:spcPct val="100000"/>
      </a:lnSpc>
      <a:spcBef>
        <a:spcPct val="30000"/>
      </a:spcBef>
      <a:spcAft>
        <a:spcPct val="0"/>
      </a:spcAft>
      <a:buFontTx/>
      <a:buNone/>
      <a:defRPr sz="1200" b="0" i="0" u="none" baseline="0">
        <a:solidFill>
          <a:schemeClr val="dk1"/>
        </a:solidFill>
        <a:latin typeface="Arial" charset="0"/>
        <a:sym typeface="Arial" charset="0"/>
      </a:defRPr>
    </a:lvl4pPr>
    <a:lvl5pPr marL="1828800" indent="0" algn="l" rtl="0" eaLnBrk="1" fontAlgn="base" latinLnBrk="1" hangingPunct="1">
      <a:lnSpc>
        <a:spcPct val="100000"/>
      </a:lnSpc>
      <a:spcBef>
        <a:spcPct val="30000"/>
      </a:spcBef>
      <a:spcAft>
        <a:spcPct val="0"/>
      </a:spcAft>
      <a:buFontTx/>
      <a:buNone/>
      <a:defRPr sz="1200" b="0" i="0" u="none" baseline="0">
        <a:solidFill>
          <a:schemeClr val="dk1"/>
        </a:solidFill>
        <a:latin typeface="Arial" charset="0"/>
        <a:sym typeface="Arial" charset="0"/>
      </a:defRPr>
    </a:lvl5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1048618" name="Slide Image Placeholder 1048632"/>
          <p:cNvSpPr>
            <a:spLocks noGrp="1" noRot="1" noChangeAspect="1"/>
          </p:cNvSpPr>
          <p:nvPr>
            <p:ph type="sldImg"/>
          </p:nvPr>
        </p:nvSpPr>
        <p:spPr>
          <a:xfrm>
            <a:off x="1143000" y="685800"/>
            <a:ext cx="4572000" cy="3429000"/>
          </a:xfrm>
          <a:prstGeom prst="rect">
            <a:avLst/>
          </a:prstGeom>
        </p:spPr>
        <p:txBody>
          <a:bodyPr lIns="91440" tIns="45720" rIns="91440" bIns="45720"/>
          <a:lstStyle/>
          <a:p>
            <a:endParaRPr/>
          </a:p>
        </p:txBody>
      </p:sp>
      <p:sp>
        <p:nvSpPr>
          <p:cNvPr id="1048619" name="Notes Placeholder 1048633"/>
          <p:cNvSpPr>
            <a:spLocks noGrp="1"/>
          </p:cNvSpPr>
          <p:nvPr>
            <p:ph type="body" idx="1"/>
          </p:nvPr>
        </p:nvSpPr>
        <p:spPr>
          <a:xfrm>
            <a:off x="685800" y="4343400"/>
            <a:ext cx="5486400" cy="4114800"/>
          </a:xfrm>
          <a:prstGeom prst="rect">
            <a:avLst/>
          </a:prstGeom>
        </p:spPr>
        <p:txBody>
          <a:bodyPr lIns="91440" tIns="45720" rIns="91440" bIns="45720"/>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6" name="Slide Image Placeholder 1"/>
          <p:cNvSpPr>
            <a:spLocks noGrp="1" noRot="1" noChangeAspect="1"/>
          </p:cNvSpPr>
          <p:nvPr>
            <p:ph type="sldImg"/>
          </p:nvPr>
        </p:nvSpPr>
        <p:spPr/>
      </p:sp>
      <p:sp>
        <p:nvSpPr>
          <p:cNvPr id="1048587" name="Notes Placeholder 2"/>
          <p:cNvSpPr>
            <a:spLocks noGrp="1"/>
          </p:cNvSpPr>
          <p:nvPr>
            <p:ph type="body" idx="1"/>
          </p:nvPr>
        </p:nvSpPr>
        <p:spPr/>
        <p:txBody>
          <a:bodyPr>
            <a:normAutofit/>
          </a:bodyPr>
          <a:lstStyle/>
          <a:p>
            <a:endParaRPr lang="en-IN" dirty="0"/>
          </a:p>
        </p:txBody>
      </p:sp>
      <p:sp>
        <p:nvSpPr>
          <p:cNvPr id="1048588" name="Slide Number Placeholder 3"/>
          <p:cNvSpPr>
            <a:spLocks noGrp="1"/>
          </p:cNvSpPr>
          <p:nvPr>
            <p:ph type="sldNum" sz="quarter" idx="10"/>
          </p:nvPr>
        </p:nvSpPr>
        <p:spPr/>
        <p:txBody>
          <a:bodyPr/>
          <a:lstStyle/>
          <a:p>
            <a:pPr lvl="0" algn="r"/>
            <a:fld id="{566ABCEB-ACFC-4714-9973-3DA970169C29}" type="slidenum">
              <a:rPr lang="en-US" altLang="en-US" sz="1200" smtClean="0"/>
              <a:pPr lvl="0" algn="r"/>
              <a:t>26</a:t>
            </a:fld>
            <a:endParaRPr lang="en-US"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0" name="Slide Image Placeholder 1"/>
          <p:cNvSpPr>
            <a:spLocks noGrp="1" noRot="1" noChangeAspect="1"/>
          </p:cNvSpPr>
          <p:nvPr>
            <p:ph type="sldImg"/>
          </p:nvPr>
        </p:nvSpPr>
        <p:spPr/>
      </p:sp>
      <p:sp>
        <p:nvSpPr>
          <p:cNvPr id="1048591" name="Notes Placeholder 2"/>
          <p:cNvSpPr>
            <a:spLocks noGrp="1"/>
          </p:cNvSpPr>
          <p:nvPr>
            <p:ph type="body" idx="1"/>
          </p:nvPr>
        </p:nvSpPr>
        <p:spPr/>
        <p:txBody>
          <a:bodyPr>
            <a:normAutofit/>
          </a:bodyPr>
          <a:lstStyle/>
          <a:p>
            <a:r>
              <a:rPr lang="en-US" dirty="0" smtClean="0"/>
              <a:t>A</a:t>
            </a:r>
            <a:r>
              <a:rPr lang="en-US" baseline="0" dirty="0" smtClean="0"/>
              <a:t> graphical structure of linear equation showing a beautiful pattern</a:t>
            </a:r>
          </a:p>
          <a:p>
            <a:endParaRPr lang="en-US" dirty="0"/>
          </a:p>
        </p:txBody>
      </p:sp>
      <p:sp>
        <p:nvSpPr>
          <p:cNvPr id="1048592" name="Slide Number Placeholder 3"/>
          <p:cNvSpPr>
            <a:spLocks noGrp="1"/>
          </p:cNvSpPr>
          <p:nvPr>
            <p:ph type="sldNum" sz="quarter" idx="10"/>
          </p:nvPr>
        </p:nvSpPr>
        <p:spPr/>
        <p:txBody>
          <a:bodyPr/>
          <a:lstStyle/>
          <a:p>
            <a:pPr lvl="0" algn="r"/>
            <a:fld id="{566ABCEB-ACFC-4714-9973-3DA970169C29}" type="slidenum">
              <a:rPr lang="en-US" altLang="en-US" sz="1200" smtClean="0"/>
              <a:pPr lvl="0" algn="r"/>
              <a:t>28</a:t>
            </a:fld>
            <a:endParaRPr lang="en-US"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5" name="Slide Image Placeholder 1"/>
          <p:cNvSpPr>
            <a:spLocks noGrp="1" noRot="1" noChangeAspect="1"/>
          </p:cNvSpPr>
          <p:nvPr>
            <p:ph type="sldImg"/>
          </p:nvPr>
        </p:nvSpPr>
        <p:spPr/>
      </p:sp>
      <p:sp>
        <p:nvSpPr>
          <p:cNvPr id="1048596" name="Notes Placeholder 2"/>
          <p:cNvSpPr>
            <a:spLocks noGrp="1"/>
          </p:cNvSpPr>
          <p:nvPr>
            <p:ph type="body" idx="1"/>
          </p:nvPr>
        </p:nvSpPr>
        <p:spPr/>
        <p:txBody>
          <a:bodyPr>
            <a:normAutofit/>
          </a:bodyPr>
          <a:lstStyle/>
          <a:p>
            <a:r>
              <a:rPr lang="en-US" dirty="0" smtClean="0"/>
              <a:t>HOME ASSIGNMENT</a:t>
            </a:r>
            <a:endParaRPr lang="en-US" dirty="0"/>
          </a:p>
        </p:txBody>
      </p:sp>
      <p:sp>
        <p:nvSpPr>
          <p:cNvPr id="1048597" name="Slide Number Placeholder 3"/>
          <p:cNvSpPr>
            <a:spLocks noGrp="1"/>
          </p:cNvSpPr>
          <p:nvPr>
            <p:ph type="sldNum" sz="quarter" idx="10"/>
          </p:nvPr>
        </p:nvSpPr>
        <p:spPr/>
        <p:txBody>
          <a:bodyPr/>
          <a:lstStyle/>
          <a:p>
            <a:pPr lvl="0" algn="r"/>
            <a:fld id="{566ABCEB-ACFC-4714-9973-3DA970169C29}" type="slidenum">
              <a:rPr lang="en-US" altLang="en-US" sz="1200" smtClean="0"/>
              <a:pPr lvl="0" algn="r"/>
              <a:t>29</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1048620" name="Slide Image Placeholder 1048635"/>
          <p:cNvSpPr>
            <a:spLocks noGrp="1" noRot="1" noChangeAspect="1"/>
          </p:cNvSpPr>
          <p:nvPr>
            <p:ph type="sldImg"/>
          </p:nvPr>
        </p:nvSpPr>
        <p:spPr>
          <a:xfrm>
            <a:off x="1143000" y="685800"/>
            <a:ext cx="4572000" cy="3429000"/>
          </a:xfrm>
          <a:prstGeom prst="rect">
            <a:avLst/>
          </a:prstGeom>
        </p:spPr>
        <p:txBody>
          <a:bodyPr lIns="91440" tIns="45720" rIns="91440" bIns="45720"/>
          <a:lstStyle/>
          <a:p>
            <a:endParaRPr/>
          </a:p>
        </p:txBody>
      </p:sp>
      <p:sp>
        <p:nvSpPr>
          <p:cNvPr id="1048621" name="Notes Placeholder 1048636"/>
          <p:cNvSpPr>
            <a:spLocks noGrp="1"/>
          </p:cNvSpPr>
          <p:nvPr>
            <p:ph type="body" idx="1"/>
          </p:nvPr>
        </p:nvSpPr>
        <p:spPr>
          <a:xfrm>
            <a:off x="685800" y="4343400"/>
            <a:ext cx="5486400" cy="4114800"/>
          </a:xfrm>
          <a:prstGeom prst="rect">
            <a:avLst/>
          </a:prstGeom>
        </p:spPr>
        <p:txBody>
          <a:bodyPr lIns="91440" tIns="45720" rIns="91440" bIns="45720"/>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7" name="Slide Image Placeholder 1"/>
          <p:cNvSpPr>
            <a:spLocks noGrp="1" noRot="1" noChangeAspect="1"/>
          </p:cNvSpPr>
          <p:nvPr>
            <p:ph type="sldImg"/>
          </p:nvPr>
        </p:nvSpPr>
        <p:spPr/>
      </p:sp>
      <p:sp>
        <p:nvSpPr>
          <p:cNvPr id="1048628" name="Notes Placeholder 2"/>
          <p:cNvSpPr>
            <a:spLocks noGrp="1"/>
          </p:cNvSpPr>
          <p:nvPr>
            <p:ph type="body" idx="1"/>
          </p:nvPr>
        </p:nvSpPr>
        <p:spPr/>
        <p:txBody>
          <a:bodyPr>
            <a:normAutofit/>
          </a:bodyPr>
          <a:lstStyle/>
          <a:p>
            <a:r>
              <a:rPr lang="en-US" dirty="0" smtClean="0"/>
              <a:t>First of all, teacher will organize a game</a:t>
            </a:r>
            <a:r>
              <a:rPr lang="en-US" baseline="0" dirty="0" smtClean="0"/>
              <a:t> for all the students, in which  he/she will tell them to suppose a number… </a:t>
            </a:r>
            <a:endParaRPr lang="en-US" dirty="0"/>
          </a:p>
        </p:txBody>
      </p:sp>
      <p:sp>
        <p:nvSpPr>
          <p:cNvPr id="1048629" name="Slide Number Placeholder 3"/>
          <p:cNvSpPr>
            <a:spLocks noGrp="1"/>
          </p:cNvSpPr>
          <p:nvPr>
            <p:ph type="sldNum" sz="quarter" idx="10"/>
          </p:nvPr>
        </p:nvSpPr>
        <p:spPr/>
        <p:txBody>
          <a:bodyPr/>
          <a:lstStyle/>
          <a:p>
            <a:fld id="{F66AF79A-6FDE-4285-BB87-81596FF0D088}"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2" name="Slide Image Placeholder 1"/>
          <p:cNvSpPr>
            <a:spLocks noGrp="1" noRot="1" noChangeAspect="1"/>
          </p:cNvSpPr>
          <p:nvPr>
            <p:ph type="sldImg"/>
          </p:nvPr>
        </p:nvSpPr>
        <p:spPr/>
      </p:sp>
      <p:sp>
        <p:nvSpPr>
          <p:cNvPr id="1048643" name="Notes Placeholder 2"/>
          <p:cNvSpPr>
            <a:spLocks noGrp="1"/>
          </p:cNvSpPr>
          <p:nvPr>
            <p:ph type="body" idx="1"/>
          </p:nvPr>
        </p:nvSpPr>
        <p:spPr/>
        <p:txBody>
          <a:bodyPr/>
          <a:lstStyle/>
          <a:p>
            <a:r>
              <a:rPr lang="en-US" dirty="0" smtClean="0"/>
              <a:t>Teacher will explain</a:t>
            </a:r>
            <a:r>
              <a:rPr lang="en-US" baseline="0" dirty="0" smtClean="0"/>
              <a:t> both the term (</a:t>
            </a:r>
            <a:r>
              <a:rPr lang="en-US" baseline="0" dirty="0" err="1" smtClean="0"/>
              <a:t>i</a:t>
            </a:r>
            <a:r>
              <a:rPr lang="en-US" baseline="0" dirty="0" smtClean="0"/>
              <a:t>) Constant  (ii) Variable  </a:t>
            </a:r>
            <a:endParaRPr lang="hi-IN" dirty="0"/>
          </a:p>
        </p:txBody>
      </p:sp>
      <p:sp>
        <p:nvSpPr>
          <p:cNvPr id="1048644" name="Slide Number Placeholder 3"/>
          <p:cNvSpPr>
            <a:spLocks noGrp="1"/>
          </p:cNvSpPr>
          <p:nvPr>
            <p:ph type="sldNum" sz="quarter" idx="10"/>
          </p:nvPr>
        </p:nvSpPr>
        <p:spPr/>
        <p:txBody>
          <a:bodyPr/>
          <a:lstStyle/>
          <a:p>
            <a:fld id="{F66AF79A-6FDE-4285-BB87-81596FF0D088}" type="slidenum">
              <a:rPr lang="en-US" smtClean="0"/>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1048645" name="Slide Image Placeholder 1048647"/>
          <p:cNvSpPr>
            <a:spLocks noGrp="1" noRot="1" noChangeAspect="1"/>
          </p:cNvSpPr>
          <p:nvPr>
            <p:ph type="sldImg"/>
          </p:nvPr>
        </p:nvSpPr>
        <p:spPr>
          <a:xfrm>
            <a:off x="1143000" y="685800"/>
            <a:ext cx="4572000" cy="3429000"/>
          </a:xfrm>
          <a:prstGeom prst="rect">
            <a:avLst/>
          </a:prstGeom>
        </p:spPr>
        <p:txBody>
          <a:bodyPr lIns="91440" tIns="45720" rIns="91440" bIns="45720"/>
          <a:lstStyle/>
          <a:p>
            <a:endParaRPr/>
          </a:p>
        </p:txBody>
      </p:sp>
      <p:sp>
        <p:nvSpPr>
          <p:cNvPr id="1048646" name="Notes Placeholder 1048648"/>
          <p:cNvSpPr>
            <a:spLocks noGrp="1"/>
          </p:cNvSpPr>
          <p:nvPr>
            <p:ph type="body" idx="1"/>
          </p:nvPr>
        </p:nvSpPr>
        <p:spPr>
          <a:xfrm>
            <a:off x="685800" y="4343400"/>
            <a:ext cx="5486400" cy="4114800"/>
          </a:xfrm>
          <a:prstGeom prst="rect">
            <a:avLst/>
          </a:prstGeom>
        </p:spPr>
        <p:txBody>
          <a:bodyPr lIns="91440" tIns="45720" rIns="91440" bIns="45720"/>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1048649" name="Slide Image Placeholder 1048653"/>
          <p:cNvSpPr>
            <a:spLocks noGrp="1" noRot="1" noChangeAspect="1"/>
          </p:cNvSpPr>
          <p:nvPr>
            <p:ph type="sldImg"/>
          </p:nvPr>
        </p:nvSpPr>
        <p:spPr>
          <a:xfrm>
            <a:off x="1143000" y="685800"/>
            <a:ext cx="4572000" cy="3429000"/>
          </a:xfrm>
          <a:prstGeom prst="rect">
            <a:avLst/>
          </a:prstGeom>
        </p:spPr>
        <p:txBody>
          <a:bodyPr lIns="91440" tIns="45720" rIns="91440" bIns="45720"/>
          <a:lstStyle/>
          <a:p>
            <a:endParaRPr/>
          </a:p>
        </p:txBody>
      </p:sp>
      <p:sp>
        <p:nvSpPr>
          <p:cNvPr id="1048650" name="Notes Placeholder 1048654"/>
          <p:cNvSpPr>
            <a:spLocks noGrp="1"/>
          </p:cNvSpPr>
          <p:nvPr>
            <p:ph type="body" idx="1"/>
          </p:nvPr>
        </p:nvSpPr>
        <p:spPr>
          <a:xfrm>
            <a:off x="685800" y="4343400"/>
            <a:ext cx="5486400" cy="4114800"/>
          </a:xfrm>
          <a:prstGeom prst="rect">
            <a:avLst/>
          </a:prstGeom>
        </p:spPr>
        <p:txBody>
          <a:bodyPr lIns="91440" tIns="45720" rIns="91440" bIns="45720"/>
          <a:lstStyle/>
          <a:p>
            <a:endParaRPr lang="en-US"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1048651" name="Slide Image Placeholder 1048662"/>
          <p:cNvSpPr>
            <a:spLocks noGrp="1" noRot="1" noChangeAspect="1"/>
          </p:cNvSpPr>
          <p:nvPr>
            <p:ph type="sldImg"/>
          </p:nvPr>
        </p:nvSpPr>
        <p:spPr>
          <a:xfrm>
            <a:off x="1143000" y="685800"/>
            <a:ext cx="4572000" cy="3429000"/>
          </a:xfrm>
          <a:prstGeom prst="rect">
            <a:avLst/>
          </a:prstGeom>
        </p:spPr>
        <p:txBody>
          <a:bodyPr lIns="91440" tIns="45720" rIns="91440" bIns="45720"/>
          <a:lstStyle/>
          <a:p>
            <a:endParaRPr/>
          </a:p>
        </p:txBody>
      </p:sp>
      <p:sp>
        <p:nvSpPr>
          <p:cNvPr id="1048652" name="Notes Placeholder 1048663"/>
          <p:cNvSpPr>
            <a:spLocks noGrp="1"/>
          </p:cNvSpPr>
          <p:nvPr>
            <p:ph type="body" idx="1"/>
          </p:nvPr>
        </p:nvSpPr>
        <p:spPr>
          <a:xfrm>
            <a:off x="685800" y="4343400"/>
            <a:ext cx="5486400" cy="4114800"/>
          </a:xfrm>
          <a:prstGeom prst="rect">
            <a:avLst/>
          </a:prstGeom>
        </p:spPr>
        <p:txBody>
          <a:bodyPr lIns="91440" tIns="45720" rIns="91440" bIns="45720"/>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1048655" name="Slide Image Placeholder 1048670"/>
          <p:cNvSpPr>
            <a:spLocks noGrp="1" noRot="1" noChangeAspect="1"/>
          </p:cNvSpPr>
          <p:nvPr>
            <p:ph type="sldImg"/>
          </p:nvPr>
        </p:nvSpPr>
        <p:spPr>
          <a:xfrm>
            <a:off x="1143000" y="685800"/>
            <a:ext cx="4572000" cy="3429000"/>
          </a:xfrm>
          <a:prstGeom prst="rect">
            <a:avLst/>
          </a:prstGeom>
        </p:spPr>
        <p:txBody>
          <a:bodyPr lIns="91440" tIns="45720" rIns="91440" bIns="45720"/>
          <a:lstStyle/>
          <a:p>
            <a:endParaRPr/>
          </a:p>
        </p:txBody>
      </p:sp>
      <p:sp>
        <p:nvSpPr>
          <p:cNvPr id="1048656" name="Notes Placeholder 1048671"/>
          <p:cNvSpPr>
            <a:spLocks noGrp="1"/>
          </p:cNvSpPr>
          <p:nvPr>
            <p:ph type="body" idx="1"/>
          </p:nvPr>
        </p:nvSpPr>
        <p:spPr>
          <a:xfrm>
            <a:off x="685800" y="4343400"/>
            <a:ext cx="5486400" cy="4114800"/>
          </a:xfrm>
          <a:prstGeom prst="rect">
            <a:avLst/>
          </a:prstGeom>
        </p:spPr>
        <p:txBody>
          <a:bodyPr lIns="91440" tIns="45720" rIns="91440" bIns="45720"/>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1048661" name="Slide Image Placeholder 1048677"/>
          <p:cNvSpPr>
            <a:spLocks noGrp="1" noRot="1" noChangeAspect="1"/>
          </p:cNvSpPr>
          <p:nvPr>
            <p:ph type="sldImg"/>
          </p:nvPr>
        </p:nvSpPr>
        <p:spPr>
          <a:xfrm>
            <a:off x="1143000" y="685800"/>
            <a:ext cx="4572000" cy="3429000"/>
          </a:xfrm>
          <a:prstGeom prst="rect">
            <a:avLst/>
          </a:prstGeom>
        </p:spPr>
        <p:txBody>
          <a:bodyPr lIns="91440" tIns="45720" rIns="91440" bIns="45720"/>
          <a:lstStyle/>
          <a:p>
            <a:endParaRPr/>
          </a:p>
        </p:txBody>
      </p:sp>
      <p:sp>
        <p:nvSpPr>
          <p:cNvPr id="1048662" name="Notes Placeholder 1048678"/>
          <p:cNvSpPr>
            <a:spLocks noGrp="1"/>
          </p:cNvSpPr>
          <p:nvPr>
            <p:ph type="body" idx="1"/>
          </p:nvPr>
        </p:nvSpPr>
        <p:spPr>
          <a:xfrm>
            <a:off x="685800" y="4343400"/>
            <a:ext cx="5486400" cy="4114800"/>
          </a:xfrm>
          <a:prstGeom prst="rect">
            <a:avLst/>
          </a:prstGeom>
        </p:spPr>
        <p:txBody>
          <a:bodyPr lIns="91440" tIns="45720" rIns="91440" bIns="45720"/>
          <a:lstStyle/>
          <a:p>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48697"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04869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3145732" name="Straight Connector 7"/>
          <p:cNvCxnSpPr>
            <a:cxnSpLocks/>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3145733" name="Straight Connector 12"/>
          <p:cNvCxnSpPr>
            <a:cxnSpLocks/>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048699"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048700" name="Date Placeholder 14"/>
          <p:cNvSpPr>
            <a:spLocks noGrp="1"/>
          </p:cNvSpPr>
          <p:nvPr>
            <p:ph type="dt" sz="half" idx="10"/>
          </p:nvPr>
        </p:nvSpPr>
        <p:spPr/>
        <p:txBody>
          <a:bodyPr/>
          <a:lstStyle/>
          <a:p>
            <a:pPr lvl="0"/>
            <a:endParaRPr lang="en-US" sz="1400"/>
          </a:p>
        </p:txBody>
      </p:sp>
      <p:sp>
        <p:nvSpPr>
          <p:cNvPr id="1048701" name="Slide Number Placeholder 15"/>
          <p:cNvSpPr>
            <a:spLocks noGrp="1"/>
          </p:cNvSpPr>
          <p:nvPr>
            <p:ph type="sldNum" sz="quarter" idx="11"/>
          </p:nvPr>
        </p:nvSpPr>
        <p:spPr/>
        <p:txBody>
          <a:bodyPr/>
          <a:lstStyle/>
          <a:p>
            <a:pPr lvl="0" algn="r"/>
            <a:fld id="{566ABCEB-ACFC-4714-9973-3DA970169C29}" type="slidenum">
              <a:rPr lang="en-US" sz="1400" smtClean="0"/>
              <a:pPr lvl="0" algn="r"/>
              <a:t>‹#›</a:t>
            </a:fld>
            <a:endParaRPr lang="en-US" sz="1400"/>
          </a:p>
        </p:txBody>
      </p:sp>
      <p:sp>
        <p:nvSpPr>
          <p:cNvPr id="1048702" name="Footer Placeholder 16"/>
          <p:cNvSpPr>
            <a:spLocks noGrp="1"/>
          </p:cNvSpPr>
          <p:nvPr>
            <p:ph type="ftr" sz="quarter" idx="12"/>
          </p:nvPr>
        </p:nvSpPr>
        <p:spPr/>
        <p:txBody>
          <a:bodyPr/>
          <a:lstStyle/>
          <a:p>
            <a:pPr lvl="0" algn="ctr"/>
            <a:endParaRPr lang="en-US" sz="140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48714" name="Title 1"/>
          <p:cNvSpPr>
            <a:spLocks noGrp="1"/>
          </p:cNvSpPr>
          <p:nvPr>
            <p:ph type="title"/>
          </p:nvPr>
        </p:nvSpPr>
        <p:spPr/>
        <p:txBody>
          <a:bodyPr/>
          <a:lstStyle/>
          <a:p>
            <a:r>
              <a:rPr kumimoji="0" lang="en-US" smtClean="0"/>
              <a:t>Click to edit Master title style</a:t>
            </a:r>
            <a:endParaRPr kumimoji="0" lang="en-US"/>
          </a:p>
        </p:txBody>
      </p:sp>
      <p:sp>
        <p:nvSpPr>
          <p:cNvPr id="1048715"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48716" name="Date Placeholder 3"/>
          <p:cNvSpPr>
            <a:spLocks noGrp="1"/>
          </p:cNvSpPr>
          <p:nvPr>
            <p:ph type="dt" sz="half" idx="10"/>
          </p:nvPr>
        </p:nvSpPr>
        <p:spPr/>
        <p:txBody>
          <a:bodyPr/>
          <a:lstStyle/>
          <a:p>
            <a:pPr lvl="0"/>
            <a:endParaRPr lang="en-US" sz="1400"/>
          </a:p>
        </p:txBody>
      </p:sp>
      <p:sp>
        <p:nvSpPr>
          <p:cNvPr id="1048717" name="Footer Placeholder 4"/>
          <p:cNvSpPr>
            <a:spLocks noGrp="1"/>
          </p:cNvSpPr>
          <p:nvPr>
            <p:ph type="ftr" sz="quarter" idx="11"/>
          </p:nvPr>
        </p:nvSpPr>
        <p:spPr/>
        <p:txBody>
          <a:bodyPr/>
          <a:lstStyle/>
          <a:p>
            <a:pPr lvl="0" algn="ctr"/>
            <a:endParaRPr lang="en-US" sz="1400"/>
          </a:p>
        </p:txBody>
      </p:sp>
      <p:sp>
        <p:nvSpPr>
          <p:cNvPr id="1048718" name="Slide Number Placeholder 5"/>
          <p:cNvSpPr>
            <a:spLocks noGrp="1"/>
          </p:cNvSpPr>
          <p:nvPr>
            <p:ph type="sldNum" sz="quarter" idx="12"/>
          </p:nvPr>
        </p:nvSpPr>
        <p:spPr/>
        <p:txBody>
          <a:bodyPr/>
          <a:lstStyle/>
          <a:p>
            <a:pPr lvl="0" algn="r"/>
            <a:fld id="{566ABCEB-ACFC-4714-9973-3DA970169C29}" type="slidenum">
              <a:rPr lang="en-US" sz="1400" smtClean="0"/>
              <a:pPr lvl="0" algn="r"/>
              <a:t>‹#›</a:t>
            </a:fld>
            <a:endParaRPr lang="en-US" sz="140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04869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104869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48694" name="Date Placeholder 3"/>
          <p:cNvSpPr>
            <a:spLocks noGrp="1"/>
          </p:cNvSpPr>
          <p:nvPr>
            <p:ph type="dt" sz="half" idx="10"/>
          </p:nvPr>
        </p:nvSpPr>
        <p:spPr/>
        <p:txBody>
          <a:bodyPr/>
          <a:lstStyle/>
          <a:p>
            <a:pPr lvl="0"/>
            <a:endParaRPr lang="en-US" sz="1400"/>
          </a:p>
        </p:txBody>
      </p:sp>
      <p:sp>
        <p:nvSpPr>
          <p:cNvPr id="1048695" name="Footer Placeholder 4"/>
          <p:cNvSpPr>
            <a:spLocks noGrp="1"/>
          </p:cNvSpPr>
          <p:nvPr>
            <p:ph type="ftr" sz="quarter" idx="11"/>
          </p:nvPr>
        </p:nvSpPr>
        <p:spPr/>
        <p:txBody>
          <a:bodyPr/>
          <a:lstStyle/>
          <a:p>
            <a:pPr lvl="0" algn="ctr"/>
            <a:endParaRPr lang="en-US" sz="1400"/>
          </a:p>
        </p:txBody>
      </p:sp>
      <p:sp>
        <p:nvSpPr>
          <p:cNvPr id="1048696" name="Slide Number Placeholder 5"/>
          <p:cNvSpPr>
            <a:spLocks noGrp="1"/>
          </p:cNvSpPr>
          <p:nvPr>
            <p:ph type="sldNum" sz="quarter" idx="12"/>
          </p:nvPr>
        </p:nvSpPr>
        <p:spPr/>
        <p:txBody>
          <a:bodyPr/>
          <a:lstStyle/>
          <a:p>
            <a:pPr lvl="0" algn="r"/>
            <a:fld id="{566ABCEB-ACFC-4714-9973-3DA970169C29}" type="slidenum">
              <a:rPr lang="en-US" sz="1400" smtClean="0"/>
              <a:pPr lvl="0" algn="r"/>
              <a:t>‹#›</a:t>
            </a:fld>
            <a:endParaRPr lang="en-US" sz="140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4860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48610" name="Date Placeholder 13"/>
          <p:cNvSpPr>
            <a:spLocks noGrp="1"/>
          </p:cNvSpPr>
          <p:nvPr>
            <p:ph type="dt" sz="half" idx="14"/>
          </p:nvPr>
        </p:nvSpPr>
        <p:spPr/>
        <p:txBody>
          <a:bodyPr/>
          <a:lstStyle/>
          <a:p>
            <a:pPr lvl="0"/>
            <a:endParaRPr lang="en-US" sz="1400"/>
          </a:p>
        </p:txBody>
      </p:sp>
      <p:sp>
        <p:nvSpPr>
          <p:cNvPr id="1048611" name="Slide Number Placeholder 14"/>
          <p:cNvSpPr>
            <a:spLocks noGrp="1"/>
          </p:cNvSpPr>
          <p:nvPr>
            <p:ph type="sldNum" sz="quarter" idx="15"/>
          </p:nvPr>
        </p:nvSpPr>
        <p:spPr/>
        <p:txBody>
          <a:bodyPr/>
          <a:lstStyle>
            <a:lvl1pPr algn="ctr"/>
          </a:lstStyle>
          <a:p>
            <a:pPr lvl="0" algn="r"/>
            <a:fld id="{566ABCEB-ACFC-4714-9973-3DA970169C29}" type="slidenum">
              <a:rPr lang="en-US" sz="1400" smtClean="0"/>
              <a:pPr lvl="0" algn="r"/>
              <a:t>‹#›</a:t>
            </a:fld>
            <a:endParaRPr lang="en-US" sz="1400"/>
          </a:p>
        </p:txBody>
      </p:sp>
      <p:sp>
        <p:nvSpPr>
          <p:cNvPr id="1048612" name="Footer Placeholder 15"/>
          <p:cNvSpPr>
            <a:spLocks noGrp="1"/>
          </p:cNvSpPr>
          <p:nvPr>
            <p:ph type="ftr" sz="quarter" idx="16"/>
          </p:nvPr>
        </p:nvSpPr>
        <p:spPr/>
        <p:txBody>
          <a:bodyPr/>
          <a:lstStyle/>
          <a:p>
            <a:pPr lvl="0" algn="ctr"/>
            <a:endParaRPr lang="en-US" sz="1400"/>
          </a:p>
        </p:txBody>
      </p:sp>
      <p:sp>
        <p:nvSpPr>
          <p:cNvPr id="1048613"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48709" name="Date Placeholder 3"/>
          <p:cNvSpPr>
            <a:spLocks noGrp="1"/>
          </p:cNvSpPr>
          <p:nvPr>
            <p:ph type="dt" sz="half" idx="10"/>
          </p:nvPr>
        </p:nvSpPr>
        <p:spPr/>
        <p:txBody>
          <a:bodyPr/>
          <a:lstStyle/>
          <a:p>
            <a:pPr lvl="0"/>
            <a:endParaRPr lang="en-US" sz="1400"/>
          </a:p>
        </p:txBody>
      </p:sp>
      <p:sp>
        <p:nvSpPr>
          <p:cNvPr id="1048710" name="Footer Placeholder 4"/>
          <p:cNvSpPr>
            <a:spLocks noGrp="1"/>
          </p:cNvSpPr>
          <p:nvPr>
            <p:ph type="ftr" sz="quarter" idx="11"/>
          </p:nvPr>
        </p:nvSpPr>
        <p:spPr/>
        <p:txBody>
          <a:bodyPr/>
          <a:lstStyle/>
          <a:p>
            <a:pPr lvl="0" algn="ctr"/>
            <a:endParaRPr lang="en-US" sz="1400"/>
          </a:p>
        </p:txBody>
      </p:sp>
      <p:sp>
        <p:nvSpPr>
          <p:cNvPr id="1048711" name="Slide Number Placeholder 5"/>
          <p:cNvSpPr>
            <a:spLocks noGrp="1"/>
          </p:cNvSpPr>
          <p:nvPr>
            <p:ph type="sldNum" sz="quarter" idx="12"/>
          </p:nvPr>
        </p:nvSpPr>
        <p:spPr/>
        <p:txBody>
          <a:bodyPr/>
          <a:lstStyle/>
          <a:p>
            <a:pPr lvl="0" algn="r"/>
            <a:fld id="{566ABCEB-ACFC-4714-9973-3DA970169C29}" type="slidenum">
              <a:rPr lang="en-US" sz="1400" smtClean="0"/>
              <a:pPr lvl="0" algn="r"/>
              <a:t>‹#›</a:t>
            </a:fld>
            <a:endParaRPr lang="en-US" sz="1400"/>
          </a:p>
        </p:txBody>
      </p:sp>
      <p:sp>
        <p:nvSpPr>
          <p:cNvPr id="104871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104871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3145734" name="Straight Connector 6"/>
          <p:cNvCxnSpPr>
            <a:cxnSpLocks/>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48674" name="Date Placeholder 4"/>
          <p:cNvSpPr>
            <a:spLocks noGrp="1"/>
          </p:cNvSpPr>
          <p:nvPr>
            <p:ph type="dt" sz="half" idx="10"/>
          </p:nvPr>
        </p:nvSpPr>
        <p:spPr/>
        <p:txBody>
          <a:bodyPr/>
          <a:lstStyle/>
          <a:p>
            <a:pPr lvl="0"/>
            <a:endParaRPr lang="en-US" sz="1400"/>
          </a:p>
        </p:txBody>
      </p:sp>
      <p:sp>
        <p:nvSpPr>
          <p:cNvPr id="1048675" name="Footer Placeholder 5"/>
          <p:cNvSpPr>
            <a:spLocks noGrp="1"/>
          </p:cNvSpPr>
          <p:nvPr>
            <p:ph type="ftr" sz="quarter" idx="11"/>
          </p:nvPr>
        </p:nvSpPr>
        <p:spPr/>
        <p:txBody>
          <a:bodyPr/>
          <a:lstStyle/>
          <a:p>
            <a:pPr lvl="0" algn="ctr"/>
            <a:endParaRPr lang="en-US" sz="1400"/>
          </a:p>
        </p:txBody>
      </p:sp>
      <p:sp>
        <p:nvSpPr>
          <p:cNvPr id="1048676" name="Slide Number Placeholder 6"/>
          <p:cNvSpPr>
            <a:spLocks noGrp="1"/>
          </p:cNvSpPr>
          <p:nvPr>
            <p:ph type="sldNum" sz="quarter" idx="12"/>
          </p:nvPr>
        </p:nvSpPr>
        <p:spPr/>
        <p:txBody>
          <a:bodyPr/>
          <a:lstStyle/>
          <a:p>
            <a:pPr lvl="0" algn="r"/>
            <a:fld id="{566ABCEB-ACFC-4714-9973-3DA970169C29}" type="slidenum">
              <a:rPr lang="en-US" sz="1400" smtClean="0"/>
              <a:pPr lvl="0" algn="r"/>
              <a:t>‹#›</a:t>
            </a:fld>
            <a:endParaRPr lang="en-US" sz="1400"/>
          </a:p>
        </p:txBody>
      </p:sp>
      <p:sp>
        <p:nvSpPr>
          <p:cNvPr id="1048677" name="Title 1"/>
          <p:cNvSpPr>
            <a:spLocks noGrp="1"/>
          </p:cNvSpPr>
          <p:nvPr>
            <p:ph type="title"/>
          </p:nvPr>
        </p:nvSpPr>
        <p:spPr/>
        <p:txBody>
          <a:bodyPr/>
          <a:lstStyle/>
          <a:p>
            <a:r>
              <a:rPr kumimoji="0" lang="en-US" smtClean="0"/>
              <a:t>Click to edit Master title style</a:t>
            </a:r>
            <a:endParaRPr kumimoji="0" lang="en-US"/>
          </a:p>
        </p:txBody>
      </p:sp>
      <p:sp>
        <p:nvSpPr>
          <p:cNvPr id="1048678"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48679"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48680" name="Slide Number Placeholder 8"/>
          <p:cNvSpPr>
            <a:spLocks noGrp="1"/>
          </p:cNvSpPr>
          <p:nvPr>
            <p:ph type="sldNum" sz="quarter" idx="12"/>
          </p:nvPr>
        </p:nvSpPr>
        <p:spPr/>
        <p:txBody>
          <a:bodyPr/>
          <a:lstStyle/>
          <a:p>
            <a:pPr lvl="0" algn="r"/>
            <a:fld id="{566ABCEB-ACFC-4714-9973-3DA970169C29}" type="slidenum">
              <a:rPr lang="en-US" sz="1400" smtClean="0"/>
              <a:pPr lvl="0" algn="r"/>
              <a:t>‹#›</a:t>
            </a:fld>
            <a:endParaRPr lang="en-US" sz="1400"/>
          </a:p>
        </p:txBody>
      </p:sp>
      <p:sp>
        <p:nvSpPr>
          <p:cNvPr id="1048681" name="Footer Placeholder 7"/>
          <p:cNvSpPr>
            <a:spLocks noGrp="1"/>
          </p:cNvSpPr>
          <p:nvPr>
            <p:ph type="ftr" sz="quarter" idx="11"/>
          </p:nvPr>
        </p:nvSpPr>
        <p:spPr/>
        <p:txBody>
          <a:bodyPr/>
          <a:lstStyle/>
          <a:p>
            <a:pPr lvl="0" algn="ctr"/>
            <a:endParaRPr lang="en-US" sz="1400"/>
          </a:p>
        </p:txBody>
      </p:sp>
      <p:sp>
        <p:nvSpPr>
          <p:cNvPr id="1048682" name="Date Placeholder 6"/>
          <p:cNvSpPr>
            <a:spLocks noGrp="1"/>
          </p:cNvSpPr>
          <p:nvPr>
            <p:ph type="dt" sz="half" idx="10"/>
          </p:nvPr>
        </p:nvSpPr>
        <p:spPr/>
        <p:txBody>
          <a:bodyPr/>
          <a:lstStyle/>
          <a:p>
            <a:pPr lvl="0"/>
            <a:endParaRPr lang="en-US" sz="1400"/>
          </a:p>
        </p:txBody>
      </p:sp>
      <p:sp>
        <p:nvSpPr>
          <p:cNvPr id="104868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1048684"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48685"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48686" name="Title 1"/>
          <p:cNvSpPr>
            <a:spLocks noGrp="1"/>
          </p:cNvSpPr>
          <p:nvPr>
            <p:ph type="title"/>
          </p:nvPr>
        </p:nvSpPr>
        <p:spPr>
          <a:xfrm>
            <a:off x="457200" y="155448"/>
            <a:ext cx="8229600" cy="1143000"/>
          </a:xfrm>
        </p:spPr>
        <p:txBody>
          <a:bodyPr anchor="b" anchorCtr="0"/>
          <a:lstStyle/>
          <a:p>
            <a:r>
              <a:rPr kumimoji="0" lang="en-US" smtClean="0"/>
              <a:t>Click to edit Master title style</a:t>
            </a:r>
            <a:endParaRPr kumimoji="0" lang="en-US"/>
          </a:p>
        </p:txBody>
      </p:sp>
      <p:sp>
        <p:nvSpPr>
          <p:cNvPr id="1048687"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3145730" name="Straight Connector 9"/>
          <p:cNvCxnSpPr>
            <a:cxnSpLocks/>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3145731" name="Straight Connector 16"/>
          <p:cNvCxnSpPr>
            <a:cxnSpLocks/>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48688" name="Date Placeholder 2"/>
          <p:cNvSpPr>
            <a:spLocks noGrp="1"/>
          </p:cNvSpPr>
          <p:nvPr>
            <p:ph type="dt" sz="half" idx="10"/>
          </p:nvPr>
        </p:nvSpPr>
        <p:spPr/>
        <p:txBody>
          <a:bodyPr/>
          <a:lstStyle/>
          <a:p>
            <a:pPr lvl="0"/>
            <a:endParaRPr lang="en-US" sz="1400"/>
          </a:p>
        </p:txBody>
      </p:sp>
      <p:sp>
        <p:nvSpPr>
          <p:cNvPr id="1048689" name="Footer Placeholder 3"/>
          <p:cNvSpPr>
            <a:spLocks noGrp="1"/>
          </p:cNvSpPr>
          <p:nvPr>
            <p:ph type="ftr" sz="quarter" idx="11"/>
          </p:nvPr>
        </p:nvSpPr>
        <p:spPr/>
        <p:txBody>
          <a:bodyPr/>
          <a:lstStyle/>
          <a:p>
            <a:pPr lvl="0" algn="ctr"/>
            <a:endParaRPr lang="en-US" sz="1400"/>
          </a:p>
        </p:txBody>
      </p:sp>
      <p:sp>
        <p:nvSpPr>
          <p:cNvPr id="1048690" name="Slide Number Placeholder 4"/>
          <p:cNvSpPr>
            <a:spLocks noGrp="1"/>
          </p:cNvSpPr>
          <p:nvPr>
            <p:ph type="sldNum" sz="quarter" idx="12"/>
          </p:nvPr>
        </p:nvSpPr>
        <p:spPr/>
        <p:txBody>
          <a:bodyPr/>
          <a:lstStyle/>
          <a:p>
            <a:pPr lvl="0" algn="r"/>
            <a:fld id="{566ABCEB-ACFC-4714-9973-3DA970169C29}" type="slidenum">
              <a:rPr lang="en-US" sz="1400" smtClean="0"/>
              <a:pPr lvl="0" algn="r"/>
              <a:t>‹#›</a:t>
            </a:fld>
            <a:endParaRPr lang="en-US" sz="1400"/>
          </a:p>
        </p:txBody>
      </p:sp>
      <p:sp>
        <p:nvSpPr>
          <p:cNvPr id="1048691"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48581" name="Date Placeholder 1"/>
          <p:cNvSpPr>
            <a:spLocks noGrp="1"/>
          </p:cNvSpPr>
          <p:nvPr>
            <p:ph type="dt" sz="half" idx="10"/>
          </p:nvPr>
        </p:nvSpPr>
        <p:spPr/>
        <p:txBody>
          <a:bodyPr/>
          <a:lstStyle/>
          <a:p>
            <a:pPr lvl="0"/>
            <a:endParaRPr lang="en-US" sz="1400"/>
          </a:p>
        </p:txBody>
      </p:sp>
      <p:sp>
        <p:nvSpPr>
          <p:cNvPr id="1048582" name="Footer Placeholder 2"/>
          <p:cNvSpPr>
            <a:spLocks noGrp="1"/>
          </p:cNvSpPr>
          <p:nvPr>
            <p:ph type="ftr" sz="quarter" idx="11"/>
          </p:nvPr>
        </p:nvSpPr>
        <p:spPr/>
        <p:txBody>
          <a:bodyPr/>
          <a:lstStyle/>
          <a:p>
            <a:pPr lvl="0" algn="ctr"/>
            <a:endParaRPr lang="en-US" sz="1400"/>
          </a:p>
        </p:txBody>
      </p:sp>
      <p:sp>
        <p:nvSpPr>
          <p:cNvPr id="1048583" name="Slide Number Placeholder 3"/>
          <p:cNvSpPr>
            <a:spLocks noGrp="1"/>
          </p:cNvSpPr>
          <p:nvPr>
            <p:ph type="sldNum" sz="quarter" idx="12"/>
          </p:nvPr>
        </p:nvSpPr>
        <p:spPr/>
        <p:txBody>
          <a:bodyPr/>
          <a:lstStyle/>
          <a:p>
            <a:pPr lvl="0" algn="r"/>
            <a:fld id="{566ABCEB-ACFC-4714-9973-3DA970169C29}" type="slidenum">
              <a:rPr lang="en-US" sz="1400" smtClean="0"/>
              <a:pPr lvl="0" algn="r"/>
              <a:t>‹#›</a:t>
            </a:fld>
            <a:endParaRPr lang="en-US" sz="140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4871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48720"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04872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1048722" name="Date Placeholder 7"/>
          <p:cNvSpPr>
            <a:spLocks noGrp="1"/>
          </p:cNvSpPr>
          <p:nvPr>
            <p:ph type="dt" sz="half" idx="14"/>
          </p:nvPr>
        </p:nvSpPr>
        <p:spPr/>
        <p:txBody>
          <a:bodyPr/>
          <a:lstStyle/>
          <a:p>
            <a:pPr lvl="0"/>
            <a:endParaRPr lang="en-US" sz="1400"/>
          </a:p>
        </p:txBody>
      </p:sp>
      <p:sp>
        <p:nvSpPr>
          <p:cNvPr id="1048723" name="Slide Number Placeholder 8"/>
          <p:cNvSpPr>
            <a:spLocks noGrp="1"/>
          </p:cNvSpPr>
          <p:nvPr>
            <p:ph type="sldNum" sz="quarter" idx="15"/>
          </p:nvPr>
        </p:nvSpPr>
        <p:spPr/>
        <p:txBody>
          <a:bodyPr/>
          <a:lstStyle/>
          <a:p>
            <a:pPr lvl="0" algn="r"/>
            <a:fld id="{566ABCEB-ACFC-4714-9973-3DA970169C29}" type="slidenum">
              <a:rPr lang="en-US" sz="1400" smtClean="0"/>
              <a:pPr lvl="0" algn="r"/>
              <a:t>‹#›</a:t>
            </a:fld>
            <a:endParaRPr lang="en-US" sz="1400"/>
          </a:p>
        </p:txBody>
      </p:sp>
      <p:sp>
        <p:nvSpPr>
          <p:cNvPr id="1048724" name="Footer Placeholder 9"/>
          <p:cNvSpPr>
            <a:spLocks noGrp="1"/>
          </p:cNvSpPr>
          <p:nvPr>
            <p:ph type="ftr" sz="quarter" idx="16"/>
          </p:nvPr>
        </p:nvSpPr>
        <p:spPr/>
        <p:txBody>
          <a:bodyPr/>
          <a:lstStyle/>
          <a:p>
            <a:pPr lvl="0" algn="ctr"/>
            <a:endParaRPr lang="en-US" sz="140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048703"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1048704"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1048705"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48706" name="Date Placeholder 7"/>
          <p:cNvSpPr>
            <a:spLocks noGrp="1"/>
          </p:cNvSpPr>
          <p:nvPr>
            <p:ph type="dt" sz="half" idx="10"/>
          </p:nvPr>
        </p:nvSpPr>
        <p:spPr/>
        <p:txBody>
          <a:bodyPr/>
          <a:lstStyle/>
          <a:p>
            <a:pPr lvl="0"/>
            <a:endParaRPr lang="en-US" sz="1400"/>
          </a:p>
        </p:txBody>
      </p:sp>
      <p:sp>
        <p:nvSpPr>
          <p:cNvPr id="1048707" name="Slide Number Placeholder 8"/>
          <p:cNvSpPr>
            <a:spLocks noGrp="1"/>
          </p:cNvSpPr>
          <p:nvPr>
            <p:ph type="sldNum" sz="quarter" idx="11"/>
          </p:nvPr>
        </p:nvSpPr>
        <p:spPr/>
        <p:txBody>
          <a:bodyPr/>
          <a:lstStyle/>
          <a:p>
            <a:pPr lvl="0" algn="r"/>
            <a:fld id="{566ABCEB-ACFC-4714-9973-3DA970169C29}" type="slidenum">
              <a:rPr lang="en-US" sz="1400" smtClean="0"/>
              <a:pPr lvl="0" algn="r"/>
              <a:t>‹#›</a:t>
            </a:fld>
            <a:endParaRPr lang="en-US" sz="1400"/>
          </a:p>
        </p:txBody>
      </p:sp>
      <p:sp>
        <p:nvSpPr>
          <p:cNvPr id="1048708" name="Footer Placeholder 9"/>
          <p:cNvSpPr>
            <a:spLocks noGrp="1"/>
          </p:cNvSpPr>
          <p:nvPr>
            <p:ph type="ftr" sz="quarter" idx="12"/>
          </p:nvPr>
        </p:nvSpPr>
        <p:spPr/>
        <p:txBody>
          <a:bodyPr/>
          <a:lstStyle/>
          <a:p>
            <a:pPr lvl="0" algn="ctr"/>
            <a:endParaRPr lang="en-US" sz="140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48576"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48577"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pPr lvl="0"/>
            <a:endParaRPr lang="en-US" sz="1400"/>
          </a:p>
        </p:txBody>
      </p:sp>
      <p:sp>
        <p:nvSpPr>
          <p:cNvPr id="1048578"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pPr lvl="0" algn="ctr"/>
            <a:endParaRPr lang="en-US" sz="1400"/>
          </a:p>
        </p:txBody>
      </p:sp>
      <p:sp>
        <p:nvSpPr>
          <p:cNvPr id="1048579"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pPr lvl="0" algn="r"/>
            <a:fld id="{566ABCEB-ACFC-4714-9973-3DA970169C29}" type="slidenum">
              <a:rPr lang="en-US" sz="1400" smtClean="0"/>
              <a:pPr lvl="0" algn="r"/>
              <a:t>‹#›</a:t>
            </a:fld>
            <a:endParaRPr lang="en-US" sz="1400"/>
          </a:p>
        </p:txBody>
      </p:sp>
      <p:sp>
        <p:nvSpPr>
          <p:cNvPr id="1048580"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ftr="0" dt="0"/>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wmf"/></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Equation_Models(240p).mp4" TargetMode="External"/><Relationship Id="rId4" Type="http://schemas.openxmlformats.org/officeDocument/2006/relationships/image" Target="../media/image13.wmf"/></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ow_do_we_Use_the_Inverse_Method_to_Solve_a_Linear_Equation(720p).mp4" TargetMode="External"/><Relationship Id="rId4" Type="http://schemas.openxmlformats.org/officeDocument/2006/relationships/image" Target="../media/image13.wmf"/></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transpose%20method%20pdf.pdf" TargetMode="External"/><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hyperlink" Target="How_do_we_Use_the_Transpose_Method_to_Solve_a_Linear_Equation(480p).mp4"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alphaModFix amt="96000"/>
            <a:lum contrast="7000"/>
          </a:blip>
          <a:srcRect/>
          <a:stretch>
            <a:fillRect l="-36000" r="-36000"/>
          </a:stretch>
        </a:blipFill>
        <a:effectLst/>
      </p:bgPr>
    </p:bg>
    <p:spTree>
      <p:nvGrpSpPr>
        <p:cNvPr id="1" name=""/>
        <p:cNvGrpSpPr/>
        <p:nvPr/>
      </p:nvGrpSpPr>
      <p:grpSpPr>
        <a:xfrm>
          <a:off x="0" y="0"/>
          <a:ext cx="0" cy="0"/>
          <a:chOff x="0" y="0"/>
          <a:chExt cx="0" cy="0"/>
        </a:xfrm>
      </p:grpSpPr>
      <p:sp>
        <p:nvSpPr>
          <p:cNvPr id="1048614" name="TextBox 1048628"/>
          <p:cNvSpPr txBox="1"/>
          <p:nvPr/>
        </p:nvSpPr>
        <p:spPr>
          <a:xfrm>
            <a:off x="0" y="0"/>
            <a:ext cx="6306796" cy="769441"/>
          </a:xfrm>
          <a:prstGeom prst="rect">
            <a:avLst/>
          </a:prstGeom>
          <a:blipFill dpi="0" rotWithShape="1">
            <a:blip r:embed="rId4">
              <a:alphaModFix amt="61000"/>
              <a:lum contrast="2000"/>
            </a:blip>
            <a:srcRect/>
            <a:tile tx="0" ty="0" sx="40000" sy="40000" flip="none" algn="tl"/>
          </a:blipFill>
          <a:effectLst>
            <a:outerShdw blurRad="876300" dist="1727200" dir="12840000" sx="1000" sy="1000" rotWithShape="0">
              <a:srgbClr val="000000">
                <a:alpha val="0"/>
              </a:srgbClr>
            </a:outerShdw>
            <a:softEdge rad="12700"/>
          </a:effectLst>
          <a:scene3d>
            <a:camera prst="orthographicFront"/>
            <a:lightRig rig="balanced" dir="t">
              <a:rot lat="0" lon="0" rev="2100000"/>
            </a:lightRig>
          </a:scene3d>
          <a:sp3d>
            <a:bevelT prst="slope"/>
          </a:sp3d>
        </p:spPr>
        <p:style>
          <a:lnRef idx="1">
            <a:schemeClr val="accent5"/>
          </a:lnRef>
          <a:fillRef idx="2">
            <a:schemeClr val="accent5"/>
          </a:fillRef>
          <a:effectRef idx="1">
            <a:schemeClr val="accent5"/>
          </a:effectRef>
          <a:fontRef idx="minor">
            <a:schemeClr val="dk1"/>
          </a:fontRef>
        </p:style>
        <p:txBody>
          <a:bodyPr wrap="square" lIns="91440" tIns="45720" rIns="91440" bIns="45720">
            <a:spAutoFit/>
            <a:sp3d extrusionH="57150" prstMaterial="metal">
              <a:bevelT w="38100" h="25400"/>
              <a:contourClr>
                <a:schemeClr val="bg2"/>
              </a:contourClr>
            </a:sp3d>
          </a:bodyPr>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5pPr>
          </a:lstStyle>
          <a:p>
            <a:pPr lvl="0" algn="ctr"/>
            <a:endParaRPr lang="zh-CN" altLang="en-US" sz="4400" b="1" i="0" u="none" dirty="0">
              <a:ln w="50800"/>
              <a:solidFill>
                <a:srgbClr val="FFFF00"/>
              </a:solidFill>
              <a:effectLst>
                <a:outerShdw blurRad="50800" dist="38100" dir="16200000" rotWithShape="0">
                  <a:prstClr val="black">
                    <a:alpha val="40000"/>
                  </a:prstClr>
                </a:outerShdw>
              </a:effectLst>
              <a:latin typeface="Times New Roman" pitchFamily="18" charset="0"/>
              <a:ea typeface="Bond4F-Bold"/>
              <a:cs typeface="Times New Roman" pitchFamily="18" charset="0"/>
            </a:endParaRPr>
          </a:p>
        </p:txBody>
      </p:sp>
      <p:sp>
        <p:nvSpPr>
          <p:cNvPr id="1048615" name="TextBox 1048629"/>
          <p:cNvSpPr txBox="1"/>
          <p:nvPr/>
        </p:nvSpPr>
        <p:spPr>
          <a:xfrm>
            <a:off x="290297" y="1991170"/>
            <a:ext cx="2948559" cy="523220"/>
          </a:xfrm>
          <a:prstGeom prst="rect">
            <a:avLst/>
          </a:prstGeom>
          <a:noFill/>
          <a:ln w="25400">
            <a:noFill/>
            <a:prstDash val="solid"/>
          </a:ln>
          <a:effectLst>
            <a:reflection blurRad="6350" stA="50000" endA="300" endPos="55000" dir="5400000" sy="-100000" algn="bl" rotWithShape="0"/>
          </a:effectLst>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5pPr>
          </a:lstStyle>
          <a:p>
            <a:pPr lvl="0"/>
            <a:r>
              <a:rPr lang="en-US" sz="2800" b="1" dirty="0" smtClean="0">
                <a:ln w="50800"/>
                <a:solidFill>
                  <a:srgbClr val="FF0000"/>
                </a:solidFill>
                <a:latin typeface="Times New Roman" pitchFamily="18" charset="0"/>
                <a:cs typeface="Times New Roman" pitchFamily="18" charset="0"/>
              </a:rPr>
              <a:t>    CLASS-VII</a:t>
            </a:r>
            <a:endParaRPr lang="zh-CN" altLang="en-US" sz="2800" b="1" dirty="0">
              <a:ln w="50800"/>
              <a:solidFill>
                <a:srgbClr val="FF0000"/>
              </a:solidFill>
              <a:latin typeface="Times New Roman" pitchFamily="18" charset="0"/>
              <a:cs typeface="Times New Roman" pitchFamily="18" charset="0"/>
            </a:endParaRPr>
          </a:p>
        </p:txBody>
      </p:sp>
      <p:sp>
        <p:nvSpPr>
          <p:cNvPr id="1048616" name="TextBox 1048630"/>
          <p:cNvSpPr txBox="1"/>
          <p:nvPr/>
        </p:nvSpPr>
        <p:spPr>
          <a:xfrm>
            <a:off x="0" y="1472198"/>
            <a:ext cx="3315768" cy="584775"/>
          </a:xfrm>
          <a:prstGeom prst="rect">
            <a:avLst/>
          </a:prstGeom>
          <a:noFill/>
          <a:ln w="25400">
            <a:noFill/>
            <a:prstDash val="solid"/>
          </a:ln>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n-US" altLang="en-GB" sz="3200" b="1" dirty="0" smtClean="0">
                <a:ln w="50800"/>
                <a:solidFill>
                  <a:schemeClr val="bg1">
                    <a:shade val="50000"/>
                  </a:schemeClr>
                </a:solidFill>
                <a:latin typeface="Bond4F-Bold"/>
                <a:ea typeface="Bond4F-Bold"/>
                <a:cs typeface="Bond4F-Bold"/>
              </a:rPr>
              <a:t> </a:t>
            </a:r>
            <a:r>
              <a:rPr lang="en-US" altLang="en-GB" sz="3200" b="1" dirty="0" smtClean="0">
                <a:ln w="50800"/>
                <a:solidFill>
                  <a:srgbClr val="FF0000"/>
                </a:solidFill>
                <a:latin typeface="Bond4F-Bold"/>
                <a:ea typeface="Bond4F-Bold"/>
                <a:cs typeface="Bond4F-Bold"/>
              </a:rPr>
              <a:t>MATHEMATICS</a:t>
            </a:r>
            <a:endParaRPr lang="en-GB" sz="3200" b="1" dirty="0">
              <a:ln w="50800"/>
              <a:solidFill>
                <a:srgbClr val="FF0000"/>
              </a:solidFill>
              <a:latin typeface="Bond4F-Bold"/>
              <a:ea typeface="Bond4F-Bold"/>
              <a:cs typeface="Bond4F-Bold"/>
            </a:endParaRPr>
          </a:p>
        </p:txBody>
      </p:sp>
      <p:sp>
        <p:nvSpPr>
          <p:cNvPr id="1048617" name="TextBox 1048631"/>
          <p:cNvSpPr txBox="1"/>
          <p:nvPr/>
        </p:nvSpPr>
        <p:spPr>
          <a:xfrm>
            <a:off x="5862415" y="6273225"/>
            <a:ext cx="3281585" cy="584775"/>
          </a:xfrm>
          <a:prstGeom prst="rect">
            <a:avLst/>
          </a:prstGeom>
          <a:blipFill>
            <a:blip r:embed="rId5"/>
            <a:tile tx="0" ty="0" sx="100000" sy="100000" flip="none" algn="tl"/>
          </a:blipFill>
          <a:ln>
            <a:solidFill>
              <a:srgbClr val="990000"/>
            </a:solidFill>
          </a:ln>
        </p:spPr>
        <p:txBody>
          <a:bodyPr wrap="square" rtlCol="0">
            <a:spAutoFit/>
          </a:bodyPr>
          <a:lstStyle/>
          <a:p>
            <a:pPr algn="ctr"/>
            <a:r>
              <a:rPr lang="en-US" altLang="en-GB" dirty="0" smtClean="0">
                <a:ln w="18415" cmpd="sng">
                  <a:solidFill>
                    <a:srgbClr val="FFFFFF"/>
                  </a:solidFill>
                  <a:prstDash val="solid"/>
                </a:ln>
                <a:solidFill>
                  <a:schemeClr val="tx2">
                    <a:lumMod val="10000"/>
                  </a:schemeClr>
                </a:solidFill>
                <a:effectLst>
                  <a:outerShdw blurRad="63500" dir="3600000" algn="tl" rotWithShape="0">
                    <a:srgbClr val="000000">
                      <a:alpha val="70000"/>
                    </a:srgbClr>
                  </a:outerShdw>
                </a:effectLst>
                <a:latin typeface="Lucida Calligraphy" pitchFamily="66" charset="0"/>
                <a:ea typeface="Droid Sans Fallback"/>
                <a:cs typeface="Droid Sans Fallback"/>
              </a:rPr>
              <a:t>SHARIQUE MINHAZ</a:t>
            </a:r>
            <a:endParaRPr lang="en-GB" dirty="0">
              <a:ln w="18415" cmpd="sng">
                <a:solidFill>
                  <a:srgbClr val="FFFFFF"/>
                </a:solidFill>
                <a:prstDash val="solid"/>
              </a:ln>
              <a:solidFill>
                <a:schemeClr val="tx2">
                  <a:lumMod val="10000"/>
                </a:schemeClr>
              </a:solidFill>
              <a:effectLst>
                <a:outerShdw blurRad="63500" dir="3600000" algn="tl" rotWithShape="0">
                  <a:srgbClr val="000000">
                    <a:alpha val="70000"/>
                  </a:srgbClr>
                </a:outerShdw>
              </a:effectLst>
              <a:latin typeface="Lucida Calligraphy" pitchFamily="66" charset="0"/>
              <a:ea typeface="Droid Sans Fallback"/>
              <a:cs typeface="Droid Sans Fallback"/>
            </a:endParaRPr>
          </a:p>
          <a:p>
            <a:pPr algn="ctr"/>
            <a:r>
              <a:rPr lang="en-US" altLang="en-GB" sz="1400" dirty="0">
                <a:ln w="18415" cmpd="sng">
                  <a:solidFill>
                    <a:srgbClr val="FFFFFF"/>
                  </a:solidFill>
                  <a:prstDash val="solid"/>
                </a:ln>
                <a:solidFill>
                  <a:schemeClr val="tx2">
                    <a:lumMod val="10000"/>
                  </a:schemeClr>
                </a:solidFill>
                <a:effectLst>
                  <a:outerShdw blurRad="63500" dir="3600000" algn="tl" rotWithShape="0">
                    <a:srgbClr val="000000">
                      <a:alpha val="70000"/>
                    </a:srgbClr>
                  </a:outerShdw>
                </a:effectLst>
                <a:latin typeface="Lucida Calligraphy" pitchFamily="66" charset="0"/>
              </a:rPr>
              <a:t>PRT MATHEMATICS</a:t>
            </a:r>
            <a:endParaRPr lang="en-GB" sz="1400" dirty="0">
              <a:ln w="18415" cmpd="sng">
                <a:solidFill>
                  <a:srgbClr val="FFFFFF"/>
                </a:solidFill>
                <a:prstDash val="solid"/>
              </a:ln>
              <a:solidFill>
                <a:schemeClr val="tx2">
                  <a:lumMod val="10000"/>
                </a:schemeClr>
              </a:solidFill>
              <a:effectLst>
                <a:outerShdw blurRad="63500" dir="3600000" algn="tl" rotWithShape="0">
                  <a:srgbClr val="000000">
                    <a:alpha val="70000"/>
                  </a:srgbClr>
                </a:outerShdw>
              </a:effectLst>
              <a:latin typeface="Lucida Calligraphy" pitchFamily="66" charset="0"/>
            </a:endParaRPr>
          </a:p>
        </p:txBody>
      </p:sp>
    </p:spTree>
  </p:cSld>
  <p:clrMapOvr>
    <a:masterClrMapping/>
  </p:clrMapOvr>
  <p:transition>
    <p:pull dir="ru"/>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0">
          <a:blip r:embed="rId3"/>
          <a:srcRect/>
          <a:tile tx="0" ty="0" sx="100000" sy="100000" flip="none" algn="tl"/>
        </a:blipFill>
        <a:effectLst/>
      </p:bgPr>
    </p:bg>
    <p:spTree>
      <p:nvGrpSpPr>
        <p:cNvPr id="1" name=""/>
        <p:cNvGrpSpPr/>
        <p:nvPr/>
      </p:nvGrpSpPr>
      <p:grpSpPr>
        <a:xfrm>
          <a:off x="0" y="0"/>
          <a:ext cx="0" cy="0"/>
          <a:chOff x="0" y="0"/>
          <a:chExt cx="0" cy="0"/>
        </a:xfrm>
      </p:grpSpPr>
      <p:pic>
        <p:nvPicPr>
          <p:cNvPr id="2097156" name="Picture 2097155"/>
          <p:cNvPicPr>
            <a:picLocks/>
          </p:cNvPicPr>
          <p:nvPr/>
        </p:nvPicPr>
        <p:blipFill>
          <a:blip r:embed="rId4"/>
          <a:srcRect/>
          <a:stretch>
            <a:fillRect/>
          </a:stretch>
        </p:blipFill>
        <p:spPr>
          <a:xfrm>
            <a:off x="3111500" y="2895600"/>
            <a:ext cx="114300" cy="165100"/>
          </a:xfrm>
          <a:prstGeom prst="rect">
            <a:avLst/>
          </a:prstGeom>
          <a:noFill/>
          <a:ln>
            <a:noFill/>
          </a:ln>
        </p:spPr>
      </p:pic>
      <p:pic>
        <p:nvPicPr>
          <p:cNvPr id="2097157" name="Picture 2097156"/>
          <p:cNvPicPr>
            <a:picLocks/>
          </p:cNvPicPr>
          <p:nvPr/>
        </p:nvPicPr>
        <p:blipFill>
          <a:blip r:embed="rId4"/>
          <a:srcRect/>
          <a:stretch>
            <a:fillRect/>
          </a:stretch>
        </p:blipFill>
        <p:spPr>
          <a:xfrm>
            <a:off x="3111500" y="2755900"/>
            <a:ext cx="114300" cy="165100"/>
          </a:xfrm>
          <a:prstGeom prst="rect">
            <a:avLst/>
          </a:prstGeom>
          <a:noFill/>
          <a:ln>
            <a:noFill/>
          </a:ln>
        </p:spPr>
      </p:pic>
      <p:pic>
        <p:nvPicPr>
          <p:cNvPr id="2097158" name="Picture 3"/>
          <p:cNvPicPr>
            <a:picLocks noChangeAspect="1" noChangeArrowheads="1"/>
          </p:cNvPicPr>
          <p:nvPr/>
        </p:nvPicPr>
        <p:blipFill>
          <a:blip r:embed="rId5">
            <a:lum contrast="49000"/>
          </a:blip>
          <a:srcRect/>
          <a:stretch>
            <a:fillRect/>
          </a:stretch>
        </p:blipFill>
        <p:spPr bwMode="auto">
          <a:xfrm>
            <a:off x="1110954" y="175189"/>
            <a:ext cx="7862130" cy="668281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tile tx="0" ty="0" sx="40000" sy="40000" flip="none" algn="tl"/>
        </a:blipFill>
        <a:effectLst/>
      </p:bgPr>
    </p:bg>
    <p:spTree>
      <p:nvGrpSpPr>
        <p:cNvPr id="1" name=""/>
        <p:cNvGrpSpPr/>
        <p:nvPr/>
      </p:nvGrpSpPr>
      <p:grpSpPr>
        <a:xfrm>
          <a:off x="0" y="0"/>
          <a:ext cx="0" cy="0"/>
          <a:chOff x="0" y="0"/>
          <a:chExt cx="0" cy="0"/>
        </a:xfrm>
      </p:grpSpPr>
      <p:pic>
        <p:nvPicPr>
          <p:cNvPr id="2097159" name="Picture 2097157"/>
          <p:cNvPicPr>
            <a:picLocks/>
          </p:cNvPicPr>
          <p:nvPr/>
        </p:nvPicPr>
        <p:blipFill>
          <a:blip r:embed="rId4"/>
          <a:srcRect/>
          <a:stretch>
            <a:fillRect/>
          </a:stretch>
        </p:blipFill>
        <p:spPr>
          <a:xfrm>
            <a:off x="3111500" y="2895600"/>
            <a:ext cx="114300" cy="165100"/>
          </a:xfrm>
          <a:prstGeom prst="rect">
            <a:avLst/>
          </a:prstGeom>
          <a:noFill/>
          <a:ln>
            <a:noFill/>
          </a:ln>
        </p:spPr>
      </p:pic>
      <p:pic>
        <p:nvPicPr>
          <p:cNvPr id="2097160" name="Picture 2097158"/>
          <p:cNvPicPr>
            <a:picLocks/>
          </p:cNvPicPr>
          <p:nvPr/>
        </p:nvPicPr>
        <p:blipFill>
          <a:blip r:embed="rId4"/>
          <a:srcRect/>
          <a:stretch>
            <a:fillRect/>
          </a:stretch>
        </p:blipFill>
        <p:spPr>
          <a:xfrm>
            <a:off x="3111500" y="2755900"/>
            <a:ext cx="114300" cy="165100"/>
          </a:xfrm>
          <a:prstGeom prst="rect">
            <a:avLst/>
          </a:prstGeom>
          <a:noFill/>
          <a:ln>
            <a:noFill/>
          </a:ln>
        </p:spPr>
      </p:pic>
      <p:sp>
        <p:nvSpPr>
          <p:cNvPr id="1048653" name="TextBox 8"/>
          <p:cNvSpPr txBox="1"/>
          <p:nvPr/>
        </p:nvSpPr>
        <p:spPr>
          <a:xfrm>
            <a:off x="775821" y="789703"/>
            <a:ext cx="7524000" cy="115824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endParaRPr lang="en-US" sz="2400" b="1" dirty="0" smtClean="0"/>
          </a:p>
          <a:p>
            <a:pPr algn="ctr"/>
            <a:r>
              <a:rPr lang="en-US" sz="2400" b="1" dirty="0" smtClean="0">
                <a:solidFill>
                  <a:srgbClr val="FF0000"/>
                </a:solidFill>
              </a:rPr>
              <a:t>THERE ARE TWO WAYS TO SOLVE A LINEAR </a:t>
            </a:r>
          </a:p>
          <a:p>
            <a:pPr algn="ctr"/>
            <a:r>
              <a:rPr lang="en-US" sz="2400" b="1" dirty="0" smtClean="0">
                <a:solidFill>
                  <a:srgbClr val="FF0000"/>
                </a:solidFill>
              </a:rPr>
              <a:t>EQUATION IN ONE VARIABLE </a:t>
            </a:r>
            <a:endParaRPr lang="en-IN" sz="2400" b="1" dirty="0">
              <a:solidFill>
                <a:srgbClr val="FF0000"/>
              </a:solidFill>
            </a:endParaRPr>
          </a:p>
        </p:txBody>
      </p:sp>
      <p:sp>
        <p:nvSpPr>
          <p:cNvPr id="1048654" name="Rectangle 15"/>
          <p:cNvSpPr/>
          <p:nvPr/>
        </p:nvSpPr>
        <p:spPr>
          <a:xfrm>
            <a:off x="888975" y="3655539"/>
            <a:ext cx="7488000" cy="2412000"/>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marL="400050" indent="-400050" algn="ctr">
              <a:buFont typeface="+mj-lt"/>
              <a:buAutoNum type="arabicParenR"/>
            </a:pPr>
            <a:r>
              <a:rPr lang="en-US" sz="2400" b="1" dirty="0" smtClean="0">
                <a:solidFill>
                  <a:srgbClr val="FF0000"/>
                </a:solidFill>
              </a:rPr>
              <a:t>INVERSE OPERATION METHOD </a:t>
            </a:r>
          </a:p>
          <a:p>
            <a:pPr marL="400050" indent="-400050" algn="ctr">
              <a:buFont typeface="+mj-lt"/>
              <a:buAutoNum type="arabicParenR"/>
            </a:pPr>
            <a:r>
              <a:rPr lang="en-US" sz="2400" b="1" dirty="0" smtClean="0">
                <a:solidFill>
                  <a:srgbClr val="FF0000"/>
                </a:solidFill>
              </a:rPr>
              <a:t>TRANSPOSITION METHOD</a:t>
            </a:r>
            <a:r>
              <a:rPr lang="en-US" sz="2400" dirty="0" smtClean="0">
                <a:solidFill>
                  <a:srgbClr val="FF0000"/>
                </a:solidFill>
              </a:rPr>
              <a:t> </a:t>
            </a:r>
          </a:p>
          <a:p>
            <a:pPr marL="400050" indent="-400050" algn="r"/>
            <a:r>
              <a:rPr lang="en-US" sz="1100" dirty="0" smtClean="0">
                <a:solidFill>
                  <a:srgbClr val="FF0000"/>
                </a:solidFill>
                <a:latin typeface="Arial Rounded MT Bold" pitchFamily="34" charset="0"/>
                <a:hlinkClick r:id="rId5" action="ppaction://hlinkfile"/>
              </a:rPr>
              <a:t>LINEAR EQUATION FORMATION ACTIVITY VIDEO</a:t>
            </a:r>
            <a:endParaRPr lang="en-IN" sz="1100" dirty="0">
              <a:solidFill>
                <a:srgbClr val="FF0000"/>
              </a:solidFill>
              <a:latin typeface="Arial Rounded MT Bold" pitchFamily="34" charset="0"/>
            </a:endParaRPr>
          </a:p>
        </p:txBody>
      </p:sp>
    </p:spTree>
  </p:cSld>
  <p:clrMapOvr>
    <a:masterClrMapping/>
  </p:clrMapOvr>
  <p:transition>
    <p:dissolve/>
  </p:transition>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54000"/>
            <a:lum/>
          </a:blip>
          <a:srcRect/>
          <a:stretch>
            <a:fillRect l="-15000" r="-15000" b="-13000"/>
          </a:stretch>
        </a:blipFill>
        <a:effectLst/>
      </p:bgPr>
    </p:bg>
    <p:spTree>
      <p:nvGrpSpPr>
        <p:cNvPr id="1" name=""/>
        <p:cNvGrpSpPr/>
        <p:nvPr/>
      </p:nvGrpSpPr>
      <p:grpSpPr>
        <a:xfrm>
          <a:off x="0" y="0"/>
          <a:ext cx="0" cy="0"/>
          <a:chOff x="0" y="0"/>
          <a:chExt cx="0" cy="0"/>
        </a:xfrm>
      </p:grpSpPr>
      <p:pic>
        <p:nvPicPr>
          <p:cNvPr id="2097161" name="Picture 2097161"/>
          <p:cNvPicPr>
            <a:picLocks/>
          </p:cNvPicPr>
          <p:nvPr/>
        </p:nvPicPr>
        <p:blipFill>
          <a:blip r:embed="rId4"/>
          <a:srcRect/>
          <a:stretch>
            <a:fillRect/>
          </a:stretch>
        </p:blipFill>
        <p:spPr>
          <a:xfrm>
            <a:off x="2604655" y="2216727"/>
            <a:ext cx="621145" cy="843973"/>
          </a:xfrm>
          <a:prstGeom prst="rect">
            <a:avLst/>
          </a:prstGeom>
          <a:noFill/>
          <a:ln>
            <a:noFill/>
          </a:ln>
        </p:spPr>
      </p:pic>
      <p:pic>
        <p:nvPicPr>
          <p:cNvPr id="2097162" name="Picture 2097162"/>
          <p:cNvPicPr>
            <a:picLocks/>
          </p:cNvPicPr>
          <p:nvPr/>
        </p:nvPicPr>
        <p:blipFill>
          <a:blip r:embed="rId4"/>
          <a:srcRect/>
          <a:stretch>
            <a:fillRect/>
          </a:stretch>
        </p:blipFill>
        <p:spPr>
          <a:xfrm>
            <a:off x="2604655" y="2077027"/>
            <a:ext cx="621145" cy="843973"/>
          </a:xfrm>
          <a:prstGeom prst="rect">
            <a:avLst/>
          </a:prstGeom>
          <a:noFill/>
          <a:ln>
            <a:noFill/>
          </a:ln>
        </p:spPr>
      </p:pic>
      <p:sp>
        <p:nvSpPr>
          <p:cNvPr id="1048657" name="TextBox 12"/>
          <p:cNvSpPr txBox="1"/>
          <p:nvPr/>
        </p:nvSpPr>
        <p:spPr>
          <a:xfrm>
            <a:off x="461530" y="972847"/>
            <a:ext cx="4608954" cy="369332"/>
          </a:xfrm>
          <a:prstGeom prst="rect">
            <a:avLst/>
          </a:prstGeom>
          <a:noFill/>
        </p:spPr>
        <p:txBody>
          <a:bodyPr wrap="square" rtlCol="0">
            <a:spAutoFit/>
          </a:bodyPr>
          <a:lstStyle/>
          <a:p>
            <a:r>
              <a:rPr lang="en-US" dirty="0" smtClean="0">
                <a:solidFill>
                  <a:srgbClr val="00B0F0"/>
                </a:solidFill>
              </a:rPr>
              <a:t>                                                                     </a:t>
            </a:r>
            <a:endParaRPr lang="en-IN" dirty="0">
              <a:solidFill>
                <a:srgbClr val="00B0F0"/>
              </a:solidFill>
            </a:endParaRPr>
          </a:p>
        </p:txBody>
      </p:sp>
      <p:sp>
        <p:nvSpPr>
          <p:cNvPr id="1048658" name="TextBox 13"/>
          <p:cNvSpPr txBox="1"/>
          <p:nvPr/>
        </p:nvSpPr>
        <p:spPr>
          <a:xfrm>
            <a:off x="3131127" y="1302327"/>
            <a:ext cx="233681" cy="1958341"/>
          </a:xfrm>
          <a:prstGeom prst="rect">
            <a:avLst/>
          </a:prstGeom>
          <a:noFill/>
        </p:spPr>
        <p:txBody>
          <a:bodyPr wrap="none" rtlCol="0">
            <a:spAutoFit/>
          </a:bodyPr>
          <a:lstStyle/>
          <a:p>
            <a:r>
              <a:rPr lang="en-US" dirty="0" smtClean="0">
                <a:solidFill>
                  <a:srgbClr val="00B0F0"/>
                </a:solidFill>
              </a:rPr>
              <a:t>                                                           </a:t>
            </a:r>
          </a:p>
          <a:p>
            <a:endParaRPr lang="en-US" dirty="0" smtClean="0">
              <a:solidFill>
                <a:srgbClr val="00B0F0"/>
              </a:solidFill>
            </a:endParaRPr>
          </a:p>
          <a:p>
            <a:endParaRPr lang="en-US" dirty="0" smtClean="0">
              <a:solidFill>
                <a:srgbClr val="00B0F0"/>
              </a:solidFill>
            </a:endParaRPr>
          </a:p>
          <a:p>
            <a:endParaRPr lang="en-US" dirty="0" smtClean="0">
              <a:solidFill>
                <a:srgbClr val="00B0F0"/>
              </a:solidFill>
            </a:endParaRPr>
          </a:p>
          <a:p>
            <a:endParaRPr lang="en-US" dirty="0" smtClean="0">
              <a:solidFill>
                <a:srgbClr val="00B0F0"/>
              </a:solidFill>
            </a:endParaRPr>
          </a:p>
          <a:p>
            <a:endParaRPr lang="en-US" dirty="0" smtClean="0">
              <a:solidFill>
                <a:srgbClr val="00B0F0"/>
              </a:solidFill>
            </a:endParaRPr>
          </a:p>
          <a:p>
            <a:endParaRPr lang="en-IN" dirty="0">
              <a:solidFill>
                <a:srgbClr val="00B0F0"/>
              </a:solidFill>
            </a:endParaRPr>
          </a:p>
        </p:txBody>
      </p:sp>
      <p:sp>
        <p:nvSpPr>
          <p:cNvPr id="1048659" name="TextBox 14"/>
          <p:cNvSpPr txBox="1"/>
          <p:nvPr/>
        </p:nvSpPr>
        <p:spPr>
          <a:xfrm>
            <a:off x="2729778" y="1924050"/>
            <a:ext cx="233681" cy="1958341"/>
          </a:xfrm>
          <a:prstGeom prst="rect">
            <a:avLst/>
          </a:prstGeom>
          <a:noFill/>
        </p:spPr>
        <p:txBody>
          <a:bodyPr wrap="none" rtlCol="0">
            <a:spAutoFit/>
          </a:bodyPr>
          <a:lstStyle/>
          <a:p>
            <a:r>
              <a:rPr lang="en-US" dirty="0" smtClean="0">
                <a:solidFill>
                  <a:srgbClr val="00B0F0"/>
                </a:solidFill>
              </a:rPr>
              <a:t>                                                              </a:t>
            </a:r>
          </a:p>
          <a:p>
            <a:endParaRPr lang="en-US" dirty="0" smtClean="0">
              <a:solidFill>
                <a:srgbClr val="00B0F0"/>
              </a:solidFill>
            </a:endParaRPr>
          </a:p>
          <a:p>
            <a:endParaRPr lang="en-US" dirty="0" smtClean="0">
              <a:solidFill>
                <a:srgbClr val="00B0F0"/>
              </a:solidFill>
            </a:endParaRPr>
          </a:p>
          <a:p>
            <a:endParaRPr lang="en-US" dirty="0" smtClean="0">
              <a:solidFill>
                <a:srgbClr val="00B0F0"/>
              </a:solidFill>
            </a:endParaRPr>
          </a:p>
          <a:p>
            <a:endParaRPr lang="en-US" dirty="0" smtClean="0">
              <a:solidFill>
                <a:srgbClr val="00B0F0"/>
              </a:solidFill>
            </a:endParaRPr>
          </a:p>
          <a:p>
            <a:endParaRPr lang="en-US" dirty="0" smtClean="0">
              <a:solidFill>
                <a:srgbClr val="00B0F0"/>
              </a:solidFill>
            </a:endParaRPr>
          </a:p>
          <a:p>
            <a:endParaRPr lang="en-IN" dirty="0">
              <a:solidFill>
                <a:srgbClr val="00B0F0"/>
              </a:solidFill>
            </a:endParaRPr>
          </a:p>
        </p:txBody>
      </p:sp>
      <p:sp>
        <p:nvSpPr>
          <p:cNvPr id="1048660" name="TextBox 15"/>
          <p:cNvSpPr txBox="1"/>
          <p:nvPr/>
        </p:nvSpPr>
        <p:spPr>
          <a:xfrm>
            <a:off x="111095" y="117693"/>
            <a:ext cx="8913264" cy="6314440"/>
          </a:xfrm>
          <a:prstGeom prst="rect">
            <a:avLst/>
          </a:prstGeom>
          <a:noFill/>
        </p:spPr>
        <p:txBody>
          <a:bodyPr wrap="square" rtlCol="0">
            <a:spAutoFit/>
          </a:bodyPr>
          <a:lstStyle/>
          <a:p>
            <a:pPr marL="457200" indent="-457200"/>
            <a:r>
              <a:rPr lang="en-IN" sz="2400" b="1" dirty="0" smtClean="0">
                <a:solidFill>
                  <a:srgbClr val="C00000"/>
                </a:solidFill>
                <a:latin typeface="Algerian" pitchFamily="82" charset="0"/>
              </a:rPr>
              <a:t>INVERSE OPERATION METHOD               </a:t>
            </a:r>
          </a:p>
          <a:p>
            <a:pPr marL="457200" indent="-457200"/>
            <a:r>
              <a:rPr lang="en-IN" sz="1200" b="1" dirty="0" smtClean="0">
                <a:solidFill>
                  <a:srgbClr val="002060"/>
                </a:solidFill>
                <a:latin typeface="Maiandra GD" pitchFamily="34" charset="0"/>
              </a:rPr>
              <a:t>                                                                                             </a:t>
            </a:r>
            <a:r>
              <a:rPr lang="en-IN" sz="1200" b="1" dirty="0" smtClean="0">
                <a:solidFill>
                  <a:srgbClr val="FF0000"/>
                </a:solidFill>
                <a:latin typeface="Maiandra GD" pitchFamily="34" charset="0"/>
                <a:hlinkClick r:id="rId5" action="ppaction://hlinkfile"/>
              </a:rPr>
              <a:t>INVERSE OPERATION METHOD VIDEO</a:t>
            </a:r>
            <a:endParaRPr lang="en-IN" sz="1200" b="1" dirty="0" smtClean="0">
              <a:solidFill>
                <a:srgbClr val="FF0000"/>
              </a:solidFill>
              <a:latin typeface="Maiandra GD" pitchFamily="34" charset="0"/>
            </a:endParaRPr>
          </a:p>
          <a:p>
            <a:pPr marL="457200" indent="-457200"/>
            <a:endParaRPr lang="en-IN" sz="2400" b="1" dirty="0" smtClean="0">
              <a:solidFill>
                <a:srgbClr val="002060"/>
              </a:solidFill>
              <a:latin typeface="Maiandra GD" pitchFamily="34" charset="0"/>
            </a:endParaRPr>
          </a:p>
          <a:p>
            <a:pPr marL="457200" indent="-457200"/>
            <a:r>
              <a:rPr lang="en-IN" sz="2400" b="1" dirty="0" smtClean="0">
                <a:solidFill>
                  <a:srgbClr val="002060"/>
                </a:solidFill>
                <a:latin typeface="Maiandra GD" pitchFamily="34" charset="0"/>
              </a:rPr>
              <a:t>The linear equations in one variable can be solved </a:t>
            </a:r>
          </a:p>
          <a:p>
            <a:pPr marL="457200" indent="-457200"/>
            <a:r>
              <a:rPr lang="en-IN" sz="2400" b="1" dirty="0" smtClean="0">
                <a:solidFill>
                  <a:srgbClr val="002060"/>
                </a:solidFill>
                <a:latin typeface="Maiandra GD" pitchFamily="34" charset="0"/>
              </a:rPr>
              <a:t>mathematically in a systematic method by the inverse operations. </a:t>
            </a:r>
          </a:p>
          <a:p>
            <a:pPr marL="457200" indent="-457200">
              <a:buFont typeface="Arial" pitchFamily="34" charset="0"/>
              <a:buChar char="•"/>
            </a:pPr>
            <a:endParaRPr lang="en-IN" sz="2400" b="1" dirty="0" smtClean="0">
              <a:solidFill>
                <a:srgbClr val="002060"/>
              </a:solidFill>
              <a:latin typeface="Maiandra GD" pitchFamily="34" charset="0"/>
            </a:endParaRPr>
          </a:p>
          <a:p>
            <a:pPr marL="457200" indent="-457200">
              <a:buFont typeface="Arial" pitchFamily="34" charset="0"/>
              <a:buChar char="•"/>
            </a:pPr>
            <a:r>
              <a:rPr lang="en-IN" sz="2400" b="1" dirty="0" smtClean="0">
                <a:solidFill>
                  <a:srgbClr val="002060"/>
                </a:solidFill>
                <a:latin typeface="Maiandra GD" pitchFamily="34" charset="0"/>
              </a:rPr>
              <a:t>In this method, both sides of the linear equation are</a:t>
            </a:r>
          </a:p>
          <a:p>
            <a:pPr marL="457200" indent="-457200"/>
            <a:r>
              <a:rPr lang="en-IN" sz="2400" b="1" dirty="0" smtClean="0">
                <a:solidFill>
                  <a:srgbClr val="002060"/>
                </a:solidFill>
                <a:latin typeface="Maiandra GD" pitchFamily="34" charset="0"/>
              </a:rPr>
              <a:t>balanced by the basic mathematical operations </a:t>
            </a:r>
          </a:p>
          <a:p>
            <a:pPr marL="457200" indent="-457200"/>
            <a:r>
              <a:rPr lang="en-IN" sz="2400" b="1" dirty="0" smtClean="0">
                <a:solidFill>
                  <a:srgbClr val="002060"/>
                </a:solidFill>
                <a:latin typeface="Maiandra GD" pitchFamily="34" charset="0"/>
              </a:rPr>
              <a:t>inversely for making  variable to appear at one side</a:t>
            </a:r>
          </a:p>
          <a:p>
            <a:pPr marL="457200" indent="-457200"/>
            <a:r>
              <a:rPr lang="en-IN" sz="2400" b="1" dirty="0" smtClean="0">
                <a:solidFill>
                  <a:srgbClr val="002060"/>
                </a:solidFill>
                <a:latin typeface="Maiandra GD" pitchFamily="34" charset="0"/>
              </a:rPr>
              <a:t>and its equivalent quantity to appear at the other Side </a:t>
            </a:r>
          </a:p>
          <a:p>
            <a:pPr marL="457200" indent="-457200"/>
            <a:r>
              <a:rPr lang="en-IN" sz="2400" b="1" dirty="0" smtClean="0">
                <a:solidFill>
                  <a:srgbClr val="002060"/>
                </a:solidFill>
                <a:latin typeface="Maiandra GD" pitchFamily="34" charset="0"/>
              </a:rPr>
              <a:t>of the equation.</a:t>
            </a:r>
          </a:p>
          <a:p>
            <a:pPr marL="457200" indent="-457200">
              <a:buFont typeface="Arial" pitchFamily="34" charset="0"/>
              <a:buChar char="•"/>
            </a:pPr>
            <a:endParaRPr lang="en-IN" sz="2400" b="1" dirty="0" smtClean="0">
              <a:solidFill>
                <a:srgbClr val="002060"/>
              </a:solidFill>
              <a:latin typeface="Maiandra GD" pitchFamily="34" charset="0"/>
            </a:endParaRPr>
          </a:p>
          <a:p>
            <a:pPr marL="457200" indent="-457200">
              <a:buFont typeface="Arial" pitchFamily="34" charset="0"/>
              <a:buChar char="•"/>
            </a:pPr>
            <a:endParaRPr lang="en-IN" sz="2400" b="1" dirty="0" smtClean="0">
              <a:solidFill>
                <a:srgbClr val="002060"/>
              </a:solidFill>
              <a:latin typeface="Maiandra GD" pitchFamily="34" charset="0"/>
            </a:endParaRPr>
          </a:p>
          <a:p>
            <a:pPr marL="457200" indent="-457200"/>
            <a:r>
              <a:rPr lang="en-IN" sz="2400" b="1" dirty="0" smtClean="0">
                <a:solidFill>
                  <a:srgbClr val="002060"/>
                </a:solidFill>
                <a:latin typeface="Maiandra GD" pitchFamily="34" charset="0"/>
              </a:rPr>
              <a:t>The inverse operations method is always recommendable and </a:t>
            </a:r>
          </a:p>
          <a:p>
            <a:pPr marL="457200" indent="-457200"/>
            <a:r>
              <a:rPr lang="en-IN" sz="2400" b="1" dirty="0" smtClean="0">
                <a:solidFill>
                  <a:srgbClr val="002060"/>
                </a:solidFill>
                <a:latin typeface="Maiandra GD" pitchFamily="34" charset="0"/>
              </a:rPr>
              <a:t>better than the  other method.</a:t>
            </a:r>
          </a:p>
          <a:p>
            <a:pPr marL="457200" indent="-457200"/>
            <a:endParaRPr lang="en-IN" sz="2400" b="1" dirty="0" smtClean="0">
              <a:solidFill>
                <a:srgbClr val="C00000"/>
              </a:solidFill>
              <a:latin typeface="Algerian" pitchFamily="82" charset="0"/>
            </a:endParaRPr>
          </a:p>
          <a:p>
            <a:pPr marL="457200" indent="-457200">
              <a:buFont typeface="Arial" pitchFamily="34" charset="0"/>
              <a:buChar char="•"/>
            </a:pPr>
            <a:endParaRPr lang="en-IN" sz="2400" b="1" dirty="0">
              <a:solidFill>
                <a:srgbClr val="002060"/>
              </a:solidFill>
            </a:endParaRPr>
          </a:p>
        </p:txBody>
      </p:sp>
    </p:spTree>
  </p:cSld>
  <p:clrMapOvr>
    <a:masterClrMapping/>
  </p:clrMapOvr>
  <p:transition>
    <p:wheel spokes="1"/>
  </p:transition>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29000"/>
            <a:lum/>
          </a:blip>
          <a:srcRect/>
          <a:stretch>
            <a:fillRect l="-6000" r="-6000" b="-2000"/>
          </a:stretch>
        </a:blipFill>
        <a:effectLst/>
      </p:bgPr>
    </p:bg>
    <p:spTree>
      <p:nvGrpSpPr>
        <p:cNvPr id="1" name=""/>
        <p:cNvGrpSpPr/>
        <p:nvPr/>
      </p:nvGrpSpPr>
      <p:grpSpPr>
        <a:xfrm>
          <a:off x="0" y="0"/>
          <a:ext cx="0" cy="0"/>
          <a:chOff x="0" y="0"/>
          <a:chExt cx="0" cy="0"/>
        </a:xfrm>
      </p:grpSpPr>
      <p:sp>
        <p:nvSpPr>
          <p:cNvPr id="1048663" name="Rectangle 1"/>
          <p:cNvSpPr>
            <a:spLocks noChangeArrowheads="1"/>
          </p:cNvSpPr>
          <p:nvPr/>
        </p:nvSpPr>
        <p:spPr bwMode="auto">
          <a:xfrm>
            <a:off x="304800" y="702552"/>
            <a:ext cx="8520545" cy="5806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2800" b="1" i="0" u="none" strike="noStrike" cap="none" normalizeH="0" baseline="0" dirty="0" smtClean="0">
                <a:ln>
                  <a:noFill/>
                </a:ln>
                <a:solidFill>
                  <a:srgbClr val="C00000"/>
                </a:solidFill>
                <a:effectLst/>
                <a:latin typeface="Algerian" pitchFamily="82" charset="0"/>
                <a:ea typeface="Times New Roman" pitchFamily="18" charset="0"/>
                <a:cs typeface="Times New Roman" pitchFamily="18" charset="0"/>
              </a:rPr>
              <a:t>Addition form</a:t>
            </a:r>
          </a:p>
          <a:p>
            <a:pPr marL="0" marR="0" lvl="0" indent="0" algn="l" defTabSz="914400" rtl="0" eaLnBrk="1" fontAlgn="base" latinLnBrk="0" hangingPunct="1">
              <a:lnSpc>
                <a:spcPct val="100000"/>
              </a:lnSpc>
              <a:spcBef>
                <a:spcPct val="0"/>
              </a:spcBef>
              <a:spcAft>
                <a:spcPct val="0"/>
              </a:spcAft>
              <a:buClrTx/>
              <a:buSzTx/>
              <a:buFontTx/>
              <a:buNone/>
            </a:pP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sz="2000" b="1" i="0" u="none" strike="noStrike" cap="none" normalizeH="0" baseline="0" dirty="0" smtClean="0">
                <a:ln>
                  <a:noFill/>
                </a:ln>
                <a:solidFill>
                  <a:srgbClr val="002060"/>
                </a:solidFill>
                <a:effectLst/>
                <a:latin typeface="Lucida Calligraphy" pitchFamily="66" charset="0"/>
                <a:ea typeface="Times New Roman" pitchFamily="18" charset="0"/>
                <a:cs typeface="Arial" pitchFamily="34" charset="0"/>
              </a:rPr>
              <a:t>If a variable is connected to a number by addition at one side of the equation, then use opposite operation subtraction in both sides of the linear equation for eliminating the number from one side of the equation completely.</a:t>
            </a:r>
            <a:endParaRPr kumimoji="0" lang="en-US" sz="2000" b="1" i="0" u="none" strike="noStrike" cap="none" normalizeH="0" baseline="0" dirty="0" smtClean="0">
              <a:ln>
                <a:noFill/>
              </a:ln>
              <a:solidFill>
                <a:srgbClr val="002060"/>
              </a:solidFill>
              <a:effectLst/>
              <a:latin typeface="Lucida Calligraphy"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pPr>
            <a:endParaRPr kumimoji="0" lang="en-US" sz="2000" b="1" i="0" u="none" strike="noStrike" cap="none" normalizeH="0" baseline="0" dirty="0" smtClean="0">
              <a:ln>
                <a:noFill/>
              </a:ln>
              <a:solidFill>
                <a:srgbClr val="002060"/>
              </a:solidFill>
              <a:effectLst/>
              <a:latin typeface="Lucida Calligraphy" pitchFamily="66"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sz="2000" b="1" i="0" u="none" strike="noStrike" cap="none" normalizeH="0" baseline="0" dirty="0" smtClean="0">
                <a:ln>
                  <a:noFill/>
                </a:ln>
                <a:solidFill>
                  <a:srgbClr val="002060"/>
                </a:solidFill>
                <a:effectLst/>
                <a:latin typeface="Lucida Calligraphy" pitchFamily="66" charset="0"/>
                <a:ea typeface="Times New Roman" pitchFamily="18" charset="0"/>
                <a:cs typeface="Arial" pitchFamily="34" charset="0"/>
              </a:rPr>
              <a:t>x+9=14</a:t>
            </a:r>
            <a:endParaRPr kumimoji="0" lang="en-US" sz="2000" b="1" i="0" u="none" strike="noStrike" cap="none" normalizeH="0" baseline="0" dirty="0" smtClean="0">
              <a:ln>
                <a:noFill/>
              </a:ln>
              <a:solidFill>
                <a:srgbClr val="002060"/>
              </a:solidFill>
              <a:effectLst/>
              <a:latin typeface="Lucida Calligraphy"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pPr>
            <a:endParaRPr kumimoji="0" lang="en-US" sz="2000" b="1" i="0" u="none" strike="noStrike" cap="none" normalizeH="0" baseline="0" dirty="0" smtClean="0">
              <a:ln>
                <a:noFill/>
              </a:ln>
              <a:solidFill>
                <a:srgbClr val="002060"/>
              </a:solidFill>
              <a:effectLst/>
              <a:latin typeface="Lucida Calligraphy" pitchFamily="66"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sz="2000" b="1" i="0" u="none" strike="noStrike" cap="none" normalizeH="0" baseline="0" dirty="0" smtClean="0">
                <a:ln>
                  <a:noFill/>
                </a:ln>
                <a:solidFill>
                  <a:srgbClr val="002060"/>
                </a:solidFill>
                <a:effectLst/>
                <a:latin typeface="Lucida Calligraphy" pitchFamily="66" charset="0"/>
                <a:ea typeface="Times New Roman" pitchFamily="18" charset="0"/>
                <a:cs typeface="Arial" pitchFamily="34" charset="0"/>
              </a:rPr>
              <a:t>In the left-hand side expression, the number 9 is added to variable x. It should be eliminated from this expression to find the value of x. So,  let us subtract 9 from the left-hand side expression . But it makes the right-hand side expression imbalanced. Therefore, subtract both sides of the equation by 9 for making the equation systematic and balanced.</a:t>
            </a:r>
            <a:endParaRPr kumimoji="0" lang="en-US" sz="2000" b="1" i="0" u="none" strike="noStrike" cap="none" normalizeH="0" baseline="0" dirty="0" smtClean="0">
              <a:ln>
                <a:noFill/>
              </a:ln>
              <a:solidFill>
                <a:srgbClr val="002060"/>
              </a:solidFill>
              <a:effectLst/>
              <a:latin typeface="Lucida Calligraphy"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sz="2000" b="1" i="0" u="none" strike="noStrike" cap="none" normalizeH="0" baseline="0" dirty="0" smtClean="0">
                <a:ln>
                  <a:noFill/>
                </a:ln>
                <a:solidFill>
                  <a:srgbClr val="002060"/>
                </a:solidFill>
                <a:effectLst/>
                <a:latin typeface="Lucida Calligraphy" pitchFamily="66" charset="0"/>
                <a:ea typeface="Times New Roman" pitchFamily="18" charset="0"/>
                <a:cs typeface="Cambria Math" pitchFamily="18" charset="0"/>
              </a:rPr>
              <a:t>⟹</a:t>
            </a:r>
            <a:r>
              <a:rPr kumimoji="0" lang="en-US" sz="2000" b="1" i="0" u="none" strike="noStrike" cap="none" normalizeH="0" baseline="0" dirty="0" smtClean="0">
                <a:ln>
                  <a:noFill/>
                </a:ln>
                <a:solidFill>
                  <a:srgbClr val="002060"/>
                </a:solidFill>
                <a:effectLst/>
                <a:latin typeface="Lucida Calligraphy" pitchFamily="66" charset="0"/>
                <a:ea typeface="Times New Roman" pitchFamily="18" charset="0"/>
                <a:cs typeface="Arial" pitchFamily="34" charset="0"/>
              </a:rPr>
              <a:t> x+9−9=14−9</a:t>
            </a:r>
          </a:p>
          <a:p>
            <a:pPr eaLnBrk="0" latinLnBrk="0" hangingPunct="0"/>
            <a:r>
              <a:rPr lang="en-US" sz="2000" b="1" dirty="0" smtClean="0">
                <a:solidFill>
                  <a:srgbClr val="002060"/>
                </a:solidFill>
                <a:latin typeface="Lucida Calligraphy" pitchFamily="66" charset="0"/>
                <a:ea typeface="Times New Roman" pitchFamily="18" charset="0"/>
                <a:cs typeface="Cambria Math" pitchFamily="18" charset="0"/>
              </a:rPr>
              <a:t>⟹</a:t>
            </a:r>
            <a:r>
              <a:rPr lang="en-US" sz="2000" b="1" dirty="0" smtClean="0">
                <a:solidFill>
                  <a:srgbClr val="002060"/>
                </a:solidFill>
                <a:latin typeface="Lucida Calligraphy" pitchFamily="66" charset="0"/>
                <a:ea typeface="Times New Roman" pitchFamily="18" charset="0"/>
                <a:cs typeface="Arial" pitchFamily="34" charset="0"/>
              </a:rPr>
              <a:t> x+9−9=5</a:t>
            </a:r>
          </a:p>
          <a:p>
            <a:pPr marL="0" marR="0" lvl="0" indent="0" algn="l" defTabSz="914400" rtl="0" eaLnBrk="0" fontAlgn="base" latinLnBrk="0" hangingPunct="0">
              <a:lnSpc>
                <a:spcPct val="100000"/>
              </a:lnSpc>
              <a:spcBef>
                <a:spcPct val="0"/>
              </a:spcBef>
              <a:spcAft>
                <a:spcPct val="0"/>
              </a:spcAft>
              <a:buClrTx/>
              <a:buSzTx/>
              <a:buFontTx/>
              <a:buNone/>
            </a:pPr>
            <a:endParaRPr kumimoji="0" lang="en-US" sz="2000" b="1" i="0" u="none" strike="noStrike" cap="none" normalizeH="0" baseline="0" dirty="0" smtClean="0">
              <a:ln>
                <a:noFill/>
              </a:ln>
              <a:solidFill>
                <a:srgbClr val="002060"/>
              </a:solidFill>
              <a:effectLst/>
              <a:latin typeface="Lucida Calligraphy" pitchFamily="66" charset="0"/>
              <a:ea typeface="Times New Roman" pitchFamily="18" charset="0"/>
              <a:cs typeface="Cambria Math" pitchFamily="18"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sz="2000" b="1" i="0" u="none" strike="noStrike" cap="none" normalizeH="0" baseline="0" dirty="0" smtClean="0">
                <a:ln>
                  <a:noFill/>
                </a:ln>
                <a:solidFill>
                  <a:srgbClr val="002060"/>
                </a:solidFill>
                <a:effectLst/>
                <a:latin typeface="Lucida Calligraphy" pitchFamily="66" charset="0"/>
                <a:ea typeface="Times New Roman" pitchFamily="18" charset="0"/>
                <a:cs typeface="Cambria Math" pitchFamily="18" charset="0"/>
              </a:rPr>
              <a:t>∴</a:t>
            </a:r>
            <a:r>
              <a:rPr kumimoji="0" lang="en-US" sz="2000" b="1" i="0" u="none" strike="noStrike" cap="none" normalizeH="0" baseline="0" dirty="0" smtClean="0">
                <a:ln>
                  <a:noFill/>
                </a:ln>
                <a:solidFill>
                  <a:srgbClr val="002060"/>
                </a:solidFill>
                <a:effectLst/>
                <a:latin typeface="Lucida Calligraphy" pitchFamily="66" charset="0"/>
                <a:ea typeface="Times New Roman" pitchFamily="18" charset="0"/>
                <a:cs typeface="Arial" pitchFamily="34" charset="0"/>
              </a:rPr>
              <a:t> x=5</a:t>
            </a:r>
            <a:endParaRPr kumimoji="0" lang="en-US" sz="2000" b="1" i="0" u="none" strike="noStrike" cap="none" normalizeH="0" baseline="0" dirty="0" smtClean="0">
              <a:ln>
                <a:noFill/>
              </a:ln>
              <a:solidFill>
                <a:srgbClr val="002060"/>
              </a:solidFill>
              <a:effectLst/>
              <a:latin typeface="Lucida Calligraphy" pitchFamily="66" charset="0"/>
              <a:cs typeface="Arial" pitchFamily="34" charset="0"/>
            </a:endParaRPr>
          </a:p>
        </p:txBody>
      </p:sp>
    </p:spTree>
  </p:cSld>
  <p:clrMapOvr>
    <a:masterClrMapping/>
  </p:clrMapOvr>
  <p:transition>
    <p:pull/>
  </p:transition>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1048664" name="Rectangle 1"/>
          <p:cNvSpPr>
            <a:spLocks noChangeArrowheads="1"/>
          </p:cNvSpPr>
          <p:nvPr/>
        </p:nvSpPr>
        <p:spPr bwMode="auto">
          <a:xfrm>
            <a:off x="256743" y="530890"/>
            <a:ext cx="8658225" cy="593344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3200" b="1" i="0" u="none" strike="noStrike" cap="none" normalizeH="0" baseline="0" dirty="0" smtClean="0">
                <a:ln>
                  <a:noFill/>
                </a:ln>
                <a:solidFill>
                  <a:schemeClr val="bg1"/>
                </a:solidFill>
                <a:effectLst/>
                <a:latin typeface="Algerian" pitchFamily="82" charset="0"/>
                <a:ea typeface="Times New Roman" pitchFamily="18" charset="0"/>
                <a:cs typeface="Times New Roman" pitchFamily="18" charset="0"/>
              </a:rPr>
              <a:t>Subtraction form</a:t>
            </a:r>
          </a:p>
          <a:p>
            <a:pPr marL="0" marR="0" lvl="0" indent="0" algn="l" defTabSz="914400" rtl="0" eaLnBrk="1" fontAlgn="base" latinLnBrk="0" hangingPunct="1">
              <a:lnSpc>
                <a:spcPct val="100000"/>
              </a:lnSpc>
              <a:spcBef>
                <a:spcPct val="0"/>
              </a:spcBef>
              <a:spcAft>
                <a:spcPct val="0"/>
              </a:spcAft>
              <a:buClrTx/>
              <a:buSzTx/>
              <a:buFontTx/>
              <a:buNone/>
            </a:pP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sz="2000" b="0" i="0" u="none" strike="noStrike" cap="none" normalizeH="0" baseline="0" dirty="0" smtClean="0">
                <a:ln>
                  <a:noFill/>
                </a:ln>
                <a:solidFill>
                  <a:srgbClr val="FFFF00"/>
                </a:solidFill>
                <a:effectLst/>
                <a:latin typeface="Lucida Calligraphy" pitchFamily="66" charset="0"/>
                <a:ea typeface="Times New Roman" pitchFamily="18" charset="0"/>
                <a:cs typeface="Arial" pitchFamily="34" charset="0"/>
              </a:rPr>
              <a:t>If a variable is connected to a number by subtraction at one side of the equation, then use its inverse operation addition at both sides of the</a:t>
            </a:r>
            <a:r>
              <a:rPr kumimoji="0" lang="en-US" sz="2000" b="0" i="0" u="none" strike="noStrike" cap="none" normalizeH="0" dirty="0" smtClean="0">
                <a:ln>
                  <a:noFill/>
                </a:ln>
                <a:solidFill>
                  <a:srgbClr val="FFFF00"/>
                </a:solidFill>
                <a:effectLst/>
                <a:latin typeface="Lucida Calligraphy" pitchFamily="66" charset="0"/>
                <a:ea typeface="Times New Roman" pitchFamily="18" charset="0"/>
                <a:cs typeface="Arial" pitchFamily="34" charset="0"/>
              </a:rPr>
              <a:t> </a:t>
            </a:r>
            <a:r>
              <a:rPr kumimoji="0" lang="en-US" sz="2000" b="0" i="0" u="none" strike="noStrike" cap="none" normalizeH="0" baseline="0" dirty="0" smtClean="0">
                <a:ln>
                  <a:noFill/>
                </a:ln>
                <a:solidFill>
                  <a:srgbClr val="FFFF00"/>
                </a:solidFill>
                <a:effectLst/>
                <a:latin typeface="Lucida Calligraphy" pitchFamily="66" charset="0"/>
                <a:ea typeface="Times New Roman" pitchFamily="18" charset="0"/>
                <a:cs typeface="Arial" pitchFamily="34" charset="0"/>
              </a:rPr>
              <a:t>linear equation for </a:t>
            </a:r>
            <a:r>
              <a:rPr lang="en-US" sz="2000" dirty="0" smtClean="0">
                <a:solidFill>
                  <a:srgbClr val="FFFF00"/>
                </a:solidFill>
                <a:latin typeface="Lucida Calligraphy" pitchFamily="66" charset="0"/>
                <a:ea typeface="Times New Roman" pitchFamily="18" charset="0"/>
                <a:cs typeface="Arial" pitchFamily="34" charset="0"/>
              </a:rPr>
              <a:t>eliminating</a:t>
            </a:r>
            <a:r>
              <a:rPr kumimoji="0" lang="en-US" sz="2000" b="0" i="0" u="none" strike="noStrike" cap="none" normalizeH="0" baseline="0" dirty="0" smtClean="0">
                <a:ln>
                  <a:noFill/>
                </a:ln>
                <a:solidFill>
                  <a:srgbClr val="FFFF00"/>
                </a:solidFill>
                <a:effectLst/>
                <a:latin typeface="Lucida Calligraphy" pitchFamily="66" charset="0"/>
                <a:ea typeface="Times New Roman" pitchFamily="18" charset="0"/>
                <a:cs typeface="Arial" pitchFamily="34" charset="0"/>
              </a:rPr>
              <a:t> the number completely from one side of</a:t>
            </a:r>
            <a:r>
              <a:rPr kumimoji="0" lang="en-US" sz="2000" b="0" i="0" u="none" strike="noStrike" cap="none" normalizeH="0" dirty="0" smtClean="0">
                <a:ln>
                  <a:noFill/>
                </a:ln>
                <a:solidFill>
                  <a:srgbClr val="FFFF00"/>
                </a:solidFill>
                <a:effectLst/>
                <a:latin typeface="Lucida Calligraphy" pitchFamily="66" charset="0"/>
                <a:ea typeface="Times New Roman" pitchFamily="18" charset="0"/>
                <a:cs typeface="Arial" pitchFamily="34" charset="0"/>
              </a:rPr>
              <a:t> </a:t>
            </a:r>
            <a:r>
              <a:rPr kumimoji="0" lang="en-US" sz="2000" b="0" i="0" u="none" strike="noStrike" cap="none" normalizeH="0" baseline="0" dirty="0" smtClean="0">
                <a:ln>
                  <a:noFill/>
                </a:ln>
                <a:solidFill>
                  <a:srgbClr val="FFFF00"/>
                </a:solidFill>
                <a:effectLst/>
                <a:latin typeface="Lucida Calligraphy" pitchFamily="66" charset="0"/>
                <a:ea typeface="Times New Roman" pitchFamily="18" charset="0"/>
                <a:cs typeface="Arial" pitchFamily="34" charset="0"/>
              </a:rPr>
              <a:t>the equation.</a:t>
            </a:r>
            <a:endParaRPr kumimoji="0" lang="en-US" sz="2000" b="0" i="0" u="none" strike="noStrike" cap="none" normalizeH="0" baseline="0" dirty="0" smtClean="0">
              <a:ln>
                <a:noFill/>
              </a:ln>
              <a:solidFill>
                <a:srgbClr val="FFFF00"/>
              </a:solidFill>
              <a:effectLst/>
              <a:latin typeface="Lucida Calligraphy"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pPr>
            <a:endParaRPr kumimoji="0" lang="en-US" sz="2000" b="0" i="0" u="none" strike="noStrike" cap="none" normalizeH="0" baseline="0" dirty="0" smtClean="0">
              <a:ln>
                <a:noFill/>
              </a:ln>
              <a:solidFill>
                <a:srgbClr val="FFFF00"/>
              </a:solidFill>
              <a:effectLst/>
              <a:latin typeface="Lucida Calligraphy" pitchFamily="66"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sz="2000" b="0" i="0" u="none" strike="noStrike" cap="none" normalizeH="0" baseline="0" dirty="0" smtClean="0">
                <a:ln>
                  <a:noFill/>
                </a:ln>
                <a:solidFill>
                  <a:srgbClr val="FFFF00"/>
                </a:solidFill>
                <a:effectLst/>
                <a:latin typeface="Lucida Calligraphy" pitchFamily="66" charset="0"/>
                <a:ea typeface="Times New Roman" pitchFamily="18" charset="0"/>
                <a:cs typeface="Arial" pitchFamily="34" charset="0"/>
              </a:rPr>
              <a:t>x−5=11</a:t>
            </a:r>
            <a:endParaRPr kumimoji="0" lang="en-US" sz="2000" b="0" i="0" u="none" strike="noStrike" cap="none" normalizeH="0" baseline="0" dirty="0" smtClean="0">
              <a:ln>
                <a:noFill/>
              </a:ln>
              <a:solidFill>
                <a:srgbClr val="FFFF00"/>
              </a:solidFill>
              <a:effectLst/>
              <a:latin typeface="Lucida Calligraphy"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pPr>
            <a:endParaRPr kumimoji="0" lang="en-US" sz="2000" b="0" i="0" u="none" strike="noStrike" cap="none" normalizeH="0" baseline="0" dirty="0" smtClean="0">
              <a:ln>
                <a:noFill/>
              </a:ln>
              <a:solidFill>
                <a:srgbClr val="FFFF00"/>
              </a:solidFill>
              <a:effectLst/>
              <a:latin typeface="Lucida Calligraphy" pitchFamily="66"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sz="2000" b="0" i="0" u="none" strike="noStrike" cap="none" normalizeH="0" baseline="0" dirty="0" smtClean="0">
                <a:ln>
                  <a:noFill/>
                </a:ln>
                <a:solidFill>
                  <a:srgbClr val="FFFF00"/>
                </a:solidFill>
                <a:effectLst/>
                <a:latin typeface="Lucida Calligraphy" pitchFamily="66" charset="0"/>
                <a:ea typeface="Times New Roman" pitchFamily="18" charset="0"/>
                <a:cs typeface="Arial" pitchFamily="34" charset="0"/>
              </a:rPr>
              <a:t>The number 5 is subtracted from variable x. In order to solve x, it must be eliminated from left-hand side expression and it is possible by adding 5 to the expression but the expression in the right-hand side become imbalanced due to this operation. However, It can be balanced</a:t>
            </a:r>
          </a:p>
          <a:p>
            <a:pPr marL="0" marR="0" lvl="0" indent="0" algn="l" defTabSz="914400" rtl="0" eaLnBrk="0" fontAlgn="base" latinLnBrk="0" hangingPunct="0">
              <a:lnSpc>
                <a:spcPct val="100000"/>
              </a:lnSpc>
              <a:spcBef>
                <a:spcPct val="0"/>
              </a:spcBef>
              <a:spcAft>
                <a:spcPct val="0"/>
              </a:spcAft>
              <a:buClrTx/>
              <a:buSzTx/>
              <a:buFontTx/>
              <a:buNone/>
            </a:pPr>
            <a:r>
              <a:rPr kumimoji="0" lang="en-US" sz="2000" b="0" i="0" u="none" strike="noStrike" cap="none" normalizeH="0" baseline="0" dirty="0" smtClean="0">
                <a:ln>
                  <a:noFill/>
                </a:ln>
                <a:solidFill>
                  <a:srgbClr val="FFFF00"/>
                </a:solidFill>
                <a:effectLst/>
                <a:latin typeface="Lucida Calligraphy" pitchFamily="66" charset="0"/>
                <a:ea typeface="Times New Roman" pitchFamily="18" charset="0"/>
                <a:cs typeface="Arial" pitchFamily="34" charset="0"/>
              </a:rPr>
              <a:t> by adding 5 to both sides of the equation.</a:t>
            </a:r>
            <a:endParaRPr kumimoji="0" lang="en-US" sz="2000" b="0" i="0" u="none" strike="noStrike" cap="none" normalizeH="0" baseline="0" dirty="0" smtClean="0">
              <a:ln>
                <a:noFill/>
              </a:ln>
              <a:solidFill>
                <a:srgbClr val="FFFF00"/>
              </a:solidFill>
              <a:effectLst/>
              <a:latin typeface="Lucida Calligraphy"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pPr>
            <a:endParaRPr kumimoji="0" lang="en-US" sz="2000" b="0" i="0" u="none" strike="noStrike" cap="none" normalizeH="0" baseline="0" dirty="0" smtClean="0">
              <a:ln>
                <a:noFill/>
              </a:ln>
              <a:solidFill>
                <a:srgbClr val="FFFF00"/>
              </a:solidFill>
              <a:effectLst/>
              <a:latin typeface="Lucida Calligraphy" pitchFamily="66" charset="0"/>
              <a:ea typeface="Times New Roman" pitchFamily="18" charset="0"/>
              <a:cs typeface="Cambria Math" pitchFamily="18"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sz="2000" b="0" i="0" u="none" strike="noStrike" cap="none" normalizeH="0" baseline="0" dirty="0" smtClean="0">
                <a:ln>
                  <a:noFill/>
                </a:ln>
                <a:solidFill>
                  <a:srgbClr val="FFFF00"/>
                </a:solidFill>
                <a:effectLst/>
                <a:latin typeface="Lucida Calligraphy" pitchFamily="66" charset="0"/>
                <a:ea typeface="Times New Roman" pitchFamily="18" charset="0"/>
                <a:cs typeface="Cambria Math" pitchFamily="18" charset="0"/>
              </a:rPr>
              <a:t>⟹</a:t>
            </a:r>
            <a:r>
              <a:rPr kumimoji="0" lang="en-US" sz="2000" b="0" i="0" u="none" strike="noStrike" cap="none" normalizeH="0" baseline="0" dirty="0" smtClean="0">
                <a:ln>
                  <a:noFill/>
                </a:ln>
                <a:solidFill>
                  <a:srgbClr val="FFFF00"/>
                </a:solidFill>
                <a:effectLst/>
                <a:latin typeface="Lucida Calligraphy" pitchFamily="66" charset="0"/>
                <a:ea typeface="Times New Roman" pitchFamily="18" charset="0"/>
                <a:cs typeface="Arial" pitchFamily="34" charset="0"/>
              </a:rPr>
              <a:t> x−5+5=11+5</a:t>
            </a:r>
            <a:endParaRPr kumimoji="0" lang="en-US" sz="2000" b="0" i="0" u="none" strike="noStrike" cap="none" normalizeH="0" baseline="0" dirty="0" smtClean="0">
              <a:ln>
                <a:noFill/>
              </a:ln>
              <a:solidFill>
                <a:srgbClr val="FFFF00"/>
              </a:solidFill>
              <a:effectLst/>
              <a:latin typeface="Lucida Calligraphy"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sz="2000" b="0" i="0" u="none" strike="noStrike" cap="none" normalizeH="0" baseline="0" dirty="0" smtClean="0">
                <a:ln>
                  <a:noFill/>
                </a:ln>
                <a:solidFill>
                  <a:srgbClr val="FFFF00"/>
                </a:solidFill>
                <a:effectLst/>
                <a:latin typeface="Lucida Calligraphy" pitchFamily="66" charset="0"/>
                <a:ea typeface="Times New Roman" pitchFamily="18" charset="0"/>
                <a:cs typeface="Cambria Math" pitchFamily="18" charset="0"/>
              </a:rPr>
              <a:t>⟹</a:t>
            </a:r>
            <a:r>
              <a:rPr kumimoji="0" lang="en-US" sz="2000" b="0" i="0" u="none" strike="noStrike" cap="none" normalizeH="0" baseline="0" dirty="0" smtClean="0">
                <a:ln>
                  <a:noFill/>
                </a:ln>
                <a:solidFill>
                  <a:srgbClr val="FFFF00"/>
                </a:solidFill>
                <a:effectLst/>
                <a:latin typeface="Lucida Calligraphy" pitchFamily="66" charset="0"/>
                <a:ea typeface="Times New Roman" pitchFamily="18" charset="0"/>
                <a:cs typeface="Arial" pitchFamily="34" charset="0"/>
              </a:rPr>
              <a:t> x−5+5=16</a:t>
            </a:r>
            <a:endParaRPr kumimoji="0" lang="en-US" sz="2000" b="0" i="0" u="none" strike="noStrike" cap="none" normalizeH="0" baseline="0" dirty="0" smtClean="0">
              <a:ln>
                <a:noFill/>
              </a:ln>
              <a:solidFill>
                <a:srgbClr val="FFFF00"/>
              </a:solidFill>
              <a:effectLst/>
              <a:latin typeface="Lucida Calligraphy"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sz="2000" b="0" i="0" u="none" strike="noStrike" cap="none" normalizeH="0" baseline="0" dirty="0" smtClean="0">
                <a:ln>
                  <a:noFill/>
                </a:ln>
                <a:solidFill>
                  <a:srgbClr val="FFFF00"/>
                </a:solidFill>
                <a:effectLst/>
                <a:latin typeface="Lucida Calligraphy" pitchFamily="66" charset="0"/>
                <a:ea typeface="Times New Roman" pitchFamily="18" charset="0"/>
                <a:cs typeface="Cambria Math" pitchFamily="18" charset="0"/>
              </a:rPr>
              <a:t>∴</a:t>
            </a:r>
            <a:r>
              <a:rPr kumimoji="0" lang="en-US" sz="2000" b="0" i="0" u="none" strike="noStrike" cap="none" normalizeH="0" baseline="0" dirty="0" smtClean="0">
                <a:ln>
                  <a:noFill/>
                </a:ln>
                <a:solidFill>
                  <a:srgbClr val="FFFF00"/>
                </a:solidFill>
                <a:effectLst/>
                <a:latin typeface="Lucida Calligraphy" pitchFamily="66" charset="0"/>
                <a:ea typeface="Times New Roman" pitchFamily="18" charset="0"/>
                <a:cs typeface="Arial" pitchFamily="34" charset="0"/>
              </a:rPr>
              <a:t> x=16</a:t>
            </a:r>
            <a:endParaRPr kumimoji="0" lang="en-US" sz="2000" b="0" i="0" u="none" strike="noStrike" cap="none" normalizeH="0" baseline="0" dirty="0" smtClean="0">
              <a:ln>
                <a:noFill/>
              </a:ln>
              <a:solidFill>
                <a:srgbClr val="FFFF00"/>
              </a:solidFill>
              <a:effectLst/>
              <a:latin typeface="Lucida Calligraphy" pitchFamily="66" charset="0"/>
              <a:cs typeface="Arial" pitchFamily="34" charset="0"/>
            </a:endParaRPr>
          </a:p>
        </p:txBody>
      </p:sp>
      <p:cxnSp>
        <p:nvCxnSpPr>
          <p:cNvPr id="3145728" name="Straight Connector 8"/>
          <p:cNvCxnSpPr>
            <a:cxnSpLocks/>
          </p:cNvCxnSpPr>
          <p:nvPr/>
        </p:nvCxnSpPr>
        <p:spPr>
          <a:xfrm rot="5400000">
            <a:off x="907474" y="4786746"/>
            <a:ext cx="277092" cy="152399"/>
          </a:xfrm>
          <a:prstGeom prst="line">
            <a:avLst/>
          </a:prstGeom>
        </p:spPr>
        <p:style>
          <a:lnRef idx="3">
            <a:schemeClr val="accent4"/>
          </a:lnRef>
          <a:fillRef idx="0">
            <a:schemeClr val="accent4"/>
          </a:fillRef>
          <a:effectRef idx="2">
            <a:schemeClr val="accent4"/>
          </a:effectRef>
          <a:fontRef idx="minor">
            <a:schemeClr val="tx1"/>
          </a:fontRef>
        </p:style>
      </p:cxnSp>
      <p:cxnSp>
        <p:nvCxnSpPr>
          <p:cNvPr id="3145729" name="Straight Connector 11"/>
          <p:cNvCxnSpPr>
            <a:cxnSpLocks/>
          </p:cNvCxnSpPr>
          <p:nvPr/>
        </p:nvCxnSpPr>
        <p:spPr>
          <a:xfrm rot="5400000">
            <a:off x="1184569" y="4800596"/>
            <a:ext cx="277092" cy="152399"/>
          </a:xfrm>
          <a:prstGeom prst="line">
            <a:avLst/>
          </a:prstGeom>
        </p:spPr>
        <p:style>
          <a:lnRef idx="3">
            <a:schemeClr val="accent4"/>
          </a:lnRef>
          <a:fillRef idx="0">
            <a:schemeClr val="accent4"/>
          </a:fillRef>
          <a:effectRef idx="2">
            <a:schemeClr val="accent4"/>
          </a:effectRef>
          <a:fontRef idx="minor">
            <a:schemeClr val="tx1"/>
          </a:fontRef>
        </p:style>
      </p:cxnSp>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5" name="Rectangle 1"/>
          <p:cNvSpPr>
            <a:spLocks noChangeArrowheads="1"/>
          </p:cNvSpPr>
          <p:nvPr/>
        </p:nvSpPr>
        <p:spPr bwMode="auto">
          <a:xfrm>
            <a:off x="357200" y="942430"/>
            <a:ext cx="8301025" cy="55016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2800" b="1" i="0" u="none" strike="noStrike" cap="none" normalizeH="0" baseline="0" dirty="0" smtClean="0">
                <a:ln>
                  <a:noFill/>
                </a:ln>
                <a:solidFill>
                  <a:schemeClr val="tx1"/>
                </a:solidFill>
                <a:effectLst/>
                <a:latin typeface="Algerian" pitchFamily="82" charset="0"/>
                <a:ea typeface="Times New Roman" pitchFamily="18" charset="0"/>
                <a:cs typeface="Times New Roman" pitchFamily="18" charset="0"/>
              </a:rPr>
              <a:t>Multiplication form</a:t>
            </a:r>
          </a:p>
          <a:p>
            <a:pPr marL="0" marR="0" lvl="0" indent="0" algn="l" defTabSz="914400" rtl="0" eaLnBrk="1" fontAlgn="base" latinLnBrk="0" hangingPunct="1">
              <a:lnSpc>
                <a:spcPct val="100000"/>
              </a:lnSpc>
              <a:spcBef>
                <a:spcPct val="0"/>
              </a:spcBef>
              <a:spcAft>
                <a:spcPct val="0"/>
              </a:spcAft>
              <a:buClrTx/>
              <a:buSzTx/>
              <a:buFontTx/>
              <a:buNone/>
            </a:pP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sz="2000" b="1" i="0" u="none" strike="noStrike" cap="none" normalizeH="0" baseline="0" dirty="0" smtClean="0">
                <a:ln>
                  <a:noFill/>
                </a:ln>
                <a:solidFill>
                  <a:srgbClr val="C00000"/>
                </a:solidFill>
                <a:effectLst/>
                <a:latin typeface="Lucida Calligraphy" pitchFamily="66" charset="0"/>
                <a:ea typeface="Times New Roman" pitchFamily="18" charset="0"/>
                <a:cs typeface="Arial" pitchFamily="34" charset="0"/>
              </a:rPr>
              <a:t>If a variable is connected to a number by multiplication at one side the linear equation, then try its inverse operation division at both left and right-hand sides of the equation for solving the variable.</a:t>
            </a:r>
            <a:endParaRPr kumimoji="0" lang="en-US" sz="2000" b="1" i="0" u="none" strike="noStrike" cap="none" normalizeH="0" baseline="0" dirty="0" smtClean="0">
              <a:ln>
                <a:noFill/>
              </a:ln>
              <a:solidFill>
                <a:srgbClr val="C00000"/>
              </a:solidFill>
              <a:effectLst/>
              <a:latin typeface="Lucida Calligraphy"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pPr>
            <a:endParaRPr kumimoji="0" lang="en-US" sz="2000" b="1" i="0" u="none" strike="noStrike" cap="none" normalizeH="0" baseline="0" dirty="0" smtClean="0">
              <a:ln>
                <a:noFill/>
              </a:ln>
              <a:solidFill>
                <a:srgbClr val="C00000"/>
              </a:solidFill>
              <a:effectLst/>
              <a:latin typeface="Lucida Calligraphy" pitchFamily="66"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sz="2000" b="1" i="0" u="none" strike="noStrike" cap="none" normalizeH="0" baseline="0" dirty="0" smtClean="0">
                <a:ln>
                  <a:noFill/>
                </a:ln>
                <a:solidFill>
                  <a:srgbClr val="C00000"/>
                </a:solidFill>
                <a:effectLst/>
                <a:latin typeface="Lucida Calligraphy" pitchFamily="66" charset="0"/>
                <a:ea typeface="Times New Roman" pitchFamily="18" charset="0"/>
                <a:cs typeface="Arial" pitchFamily="34" charset="0"/>
              </a:rPr>
              <a:t>4x=24</a:t>
            </a:r>
            <a:endParaRPr kumimoji="0" lang="en-US" sz="2000" b="1" i="0" u="none" strike="noStrike" cap="none" normalizeH="0" baseline="0" dirty="0" smtClean="0">
              <a:ln>
                <a:noFill/>
              </a:ln>
              <a:solidFill>
                <a:srgbClr val="C00000"/>
              </a:solidFill>
              <a:effectLst/>
              <a:latin typeface="Lucida Calligraphy"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pPr>
            <a:endParaRPr kumimoji="0" lang="en-US" sz="2000" b="1" i="0" u="none" strike="noStrike" cap="none" normalizeH="0" baseline="0" dirty="0" smtClean="0">
              <a:ln>
                <a:noFill/>
              </a:ln>
              <a:solidFill>
                <a:srgbClr val="C00000"/>
              </a:solidFill>
              <a:effectLst/>
              <a:latin typeface="Lucida Calligraphy" pitchFamily="66"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sz="2000" b="1" i="0" u="none" strike="noStrike" cap="none" normalizeH="0" baseline="0" dirty="0" smtClean="0">
                <a:ln>
                  <a:noFill/>
                </a:ln>
                <a:solidFill>
                  <a:srgbClr val="C00000"/>
                </a:solidFill>
                <a:effectLst/>
                <a:latin typeface="Lucida Calligraphy" pitchFamily="66" charset="0"/>
                <a:ea typeface="Times New Roman" pitchFamily="18" charset="0"/>
                <a:cs typeface="Arial" pitchFamily="34" charset="0"/>
              </a:rPr>
              <a:t>In this example, the number 4 is multiplied to variable x. For finding the value of x, it’s essential to eliminate the number 4 from the expression. It is usually done by the division but it imbalances the right-hand side of the equation. So, divide both sides the equation by the coefficient of the variable.</a:t>
            </a:r>
            <a:endParaRPr kumimoji="0" lang="en-US" sz="2000" b="1" i="0" u="none" strike="noStrike" cap="none" normalizeH="0" baseline="0" dirty="0" smtClean="0">
              <a:ln>
                <a:noFill/>
              </a:ln>
              <a:solidFill>
                <a:srgbClr val="C00000"/>
              </a:solidFill>
              <a:effectLst/>
              <a:latin typeface="Lucida Calligraphy"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sz="2000" b="1" i="0" u="none" strike="noStrike" cap="none" normalizeH="0" baseline="0" dirty="0" smtClean="0">
                <a:ln>
                  <a:noFill/>
                </a:ln>
                <a:solidFill>
                  <a:srgbClr val="C00000"/>
                </a:solidFill>
                <a:effectLst/>
                <a:latin typeface="Lucida Calligraphy" pitchFamily="66" charset="0"/>
                <a:ea typeface="Times New Roman" pitchFamily="18" charset="0"/>
                <a:cs typeface="Cambria Math" pitchFamily="18" charset="0"/>
              </a:rPr>
              <a:t>⟹</a:t>
            </a:r>
            <a:r>
              <a:rPr kumimoji="0" lang="en-US" sz="2000" b="1" i="0" u="none" strike="noStrike" cap="none" normalizeH="0" baseline="0" dirty="0" smtClean="0">
                <a:ln>
                  <a:noFill/>
                </a:ln>
                <a:solidFill>
                  <a:srgbClr val="C00000"/>
                </a:solidFill>
                <a:effectLst/>
                <a:latin typeface="Lucida Calligraphy" pitchFamily="66" charset="0"/>
                <a:ea typeface="Times New Roman" pitchFamily="18" charset="0"/>
                <a:cs typeface="Arial" pitchFamily="34" charset="0"/>
              </a:rPr>
              <a:t> 4x/4=24/4</a:t>
            </a:r>
            <a:endParaRPr kumimoji="0" lang="en-US" sz="2000" b="1" i="0" u="none" strike="noStrike" cap="none" normalizeH="0" baseline="0" dirty="0" smtClean="0">
              <a:ln>
                <a:noFill/>
              </a:ln>
              <a:solidFill>
                <a:srgbClr val="C00000"/>
              </a:solidFill>
              <a:effectLst/>
              <a:latin typeface="Lucida Calligraphy"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pPr>
            <a:endParaRPr kumimoji="0" lang="en-US" sz="2000" b="1" i="0" u="none" strike="noStrike" cap="none" normalizeH="0" baseline="0" dirty="0" smtClean="0">
              <a:ln>
                <a:noFill/>
              </a:ln>
              <a:solidFill>
                <a:srgbClr val="C00000"/>
              </a:solidFill>
              <a:effectLst/>
              <a:latin typeface="Lucida Calligraphy" pitchFamily="66" charset="0"/>
              <a:ea typeface="Times New Roman" pitchFamily="18" charset="0"/>
              <a:cs typeface="Cambria Math" pitchFamily="18"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sz="2000" b="1" i="0" u="none" strike="noStrike" cap="none" normalizeH="0" baseline="0" dirty="0" smtClean="0">
                <a:ln>
                  <a:noFill/>
                </a:ln>
                <a:solidFill>
                  <a:srgbClr val="C00000"/>
                </a:solidFill>
                <a:effectLst/>
                <a:latin typeface="Lucida Calligraphy" pitchFamily="66" charset="0"/>
                <a:ea typeface="Times New Roman" pitchFamily="18" charset="0"/>
                <a:cs typeface="Cambria Math" pitchFamily="18" charset="0"/>
              </a:rPr>
              <a:t>⟹</a:t>
            </a:r>
            <a:r>
              <a:rPr kumimoji="0" lang="en-US" sz="2000" b="1" i="0" u="none" strike="noStrike" cap="none" normalizeH="0" baseline="0" dirty="0" smtClean="0">
                <a:ln>
                  <a:noFill/>
                </a:ln>
                <a:solidFill>
                  <a:srgbClr val="C00000"/>
                </a:solidFill>
                <a:effectLst/>
                <a:latin typeface="Lucida Calligraphy" pitchFamily="66" charset="0"/>
                <a:ea typeface="Times New Roman" pitchFamily="18" charset="0"/>
                <a:cs typeface="Arial" pitchFamily="34" charset="0"/>
              </a:rPr>
              <a:t> 4x/4=24/4</a:t>
            </a:r>
            <a:endParaRPr kumimoji="0" lang="en-US" sz="2000" b="1" i="0" u="none" strike="noStrike" cap="none" normalizeH="0" baseline="0" dirty="0" smtClean="0">
              <a:ln>
                <a:noFill/>
              </a:ln>
              <a:solidFill>
                <a:srgbClr val="C00000"/>
              </a:solidFill>
              <a:effectLst/>
              <a:latin typeface="Lucida Calligraphy"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sz="2000" b="1" i="0" u="none" strike="noStrike" cap="none" normalizeH="0" baseline="0" dirty="0" smtClean="0">
                <a:ln>
                  <a:noFill/>
                </a:ln>
                <a:solidFill>
                  <a:srgbClr val="C00000"/>
                </a:solidFill>
                <a:effectLst/>
                <a:latin typeface="Lucida Calligraphy" pitchFamily="66" charset="0"/>
                <a:ea typeface="Times New Roman" pitchFamily="18" charset="0"/>
                <a:cs typeface="Cambria Math" pitchFamily="18" charset="0"/>
              </a:rPr>
              <a:t>∴</a:t>
            </a:r>
            <a:r>
              <a:rPr kumimoji="0" lang="en-US" sz="2000" b="1" i="0" u="none" strike="noStrike" cap="none" normalizeH="0" baseline="0" dirty="0" smtClean="0">
                <a:ln>
                  <a:noFill/>
                </a:ln>
                <a:solidFill>
                  <a:srgbClr val="C00000"/>
                </a:solidFill>
                <a:effectLst/>
                <a:latin typeface="Lucida Calligraphy" pitchFamily="66" charset="0"/>
                <a:ea typeface="Times New Roman" pitchFamily="18" charset="0"/>
                <a:cs typeface="Arial" pitchFamily="34" charset="0"/>
              </a:rPr>
              <a:t> x=6</a:t>
            </a:r>
            <a:endParaRPr kumimoji="0" lang="en-US" sz="2000" b="1" i="0" u="none" strike="noStrike" cap="none" normalizeH="0" baseline="0" dirty="0" smtClean="0">
              <a:ln>
                <a:noFill/>
              </a:ln>
              <a:solidFill>
                <a:srgbClr val="C00000"/>
              </a:solidFill>
              <a:effectLst/>
              <a:latin typeface="Lucida Calligraphy" pitchFamily="66" charset="0"/>
              <a:cs typeface="Arial" pitchFamily="34" charset="0"/>
            </a:endParaRPr>
          </a:p>
        </p:txBody>
      </p:sp>
    </p:spTree>
  </p:cSld>
  <p:clrMapOvr>
    <a:masterClrMapping/>
  </p:clrMapOvr>
  <p:transition>
    <p:wipe dir="u"/>
  </p:transition>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40000" sy="40000" flip="none" algn="tl"/>
        </a:blipFill>
        <a:effectLst/>
      </p:bgPr>
    </p:bg>
    <p:spTree>
      <p:nvGrpSpPr>
        <p:cNvPr id="1" name=""/>
        <p:cNvGrpSpPr/>
        <p:nvPr/>
      </p:nvGrpSpPr>
      <p:grpSpPr>
        <a:xfrm>
          <a:off x="0" y="0"/>
          <a:ext cx="0" cy="0"/>
          <a:chOff x="0" y="0"/>
          <a:chExt cx="0" cy="0"/>
        </a:xfrm>
      </p:grpSpPr>
      <p:sp>
        <p:nvSpPr>
          <p:cNvPr id="1048666" name="Rectangle 1"/>
          <p:cNvSpPr>
            <a:spLocks noChangeArrowheads="1"/>
          </p:cNvSpPr>
          <p:nvPr/>
        </p:nvSpPr>
        <p:spPr bwMode="auto">
          <a:xfrm>
            <a:off x="357200" y="842414"/>
            <a:ext cx="8401038" cy="55016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2800" b="1" i="0" u="none" strike="noStrike" cap="none" normalizeH="0" baseline="0" dirty="0" smtClean="0">
                <a:ln>
                  <a:noFill/>
                </a:ln>
                <a:solidFill>
                  <a:srgbClr val="FF0000"/>
                </a:solidFill>
                <a:effectLst/>
                <a:latin typeface="Algerian" pitchFamily="82" charset="0"/>
                <a:ea typeface="Times New Roman" pitchFamily="18" charset="0"/>
                <a:cs typeface="Times New Roman" pitchFamily="18" charset="0"/>
              </a:rPr>
              <a:t>Division form</a:t>
            </a:r>
          </a:p>
          <a:p>
            <a:pPr marL="0" marR="0" lvl="0" indent="0" algn="l" defTabSz="914400" rtl="0" eaLnBrk="1" fontAlgn="base" latinLnBrk="0" hangingPunct="1">
              <a:lnSpc>
                <a:spcPct val="100000"/>
              </a:lnSpc>
              <a:spcBef>
                <a:spcPct val="0"/>
              </a:spcBef>
              <a:spcAft>
                <a:spcPct val="0"/>
              </a:spcAft>
              <a:buClrTx/>
              <a:buSzTx/>
              <a:buFontTx/>
              <a:buNone/>
            </a:pP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sz="2000" b="1" i="0" u="none" strike="noStrike" cap="none" normalizeH="0" baseline="0" dirty="0" smtClean="0">
                <a:ln>
                  <a:noFill/>
                </a:ln>
                <a:solidFill>
                  <a:srgbClr val="00B050"/>
                </a:solidFill>
                <a:effectLst/>
                <a:latin typeface="Lucida Calligraphy" pitchFamily="66" charset="0"/>
                <a:ea typeface="Times New Roman" pitchFamily="18" charset="0"/>
                <a:cs typeface="Arial" pitchFamily="34" charset="0"/>
              </a:rPr>
              <a:t>If a variable is connected to a number by division in one side of the linear equation, then apply its inverse operation multiplication in both  the sides of the mathematical equation for evaluating the variable.</a:t>
            </a:r>
            <a:endParaRPr kumimoji="0" lang="en-US" sz="2000" b="1" i="0" u="none" strike="noStrike" cap="none" normalizeH="0" baseline="0" dirty="0" smtClean="0">
              <a:ln>
                <a:noFill/>
              </a:ln>
              <a:solidFill>
                <a:srgbClr val="00B050"/>
              </a:solidFill>
              <a:effectLst/>
              <a:latin typeface="Lucida Calligraphy"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pPr>
            <a:endParaRPr kumimoji="0" lang="en-US" sz="2000" b="1" i="0" u="none" strike="noStrike" cap="none" normalizeH="0" baseline="0" dirty="0" smtClean="0">
              <a:ln>
                <a:noFill/>
              </a:ln>
              <a:solidFill>
                <a:srgbClr val="00B050"/>
              </a:solidFill>
              <a:effectLst/>
              <a:latin typeface="Lucida Calligraphy" pitchFamily="66"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sz="2000" b="1" i="0" u="none" strike="noStrike" cap="none" normalizeH="0" baseline="0" dirty="0" smtClean="0">
                <a:ln>
                  <a:noFill/>
                </a:ln>
                <a:solidFill>
                  <a:srgbClr val="00B050"/>
                </a:solidFill>
                <a:effectLst/>
                <a:latin typeface="Lucida Calligraphy" pitchFamily="66" charset="0"/>
                <a:ea typeface="Times New Roman" pitchFamily="18" charset="0"/>
                <a:cs typeface="Arial" pitchFamily="34" charset="0"/>
              </a:rPr>
              <a:t>x/8=2</a:t>
            </a:r>
            <a:endParaRPr kumimoji="0" lang="en-US" sz="2000" b="1" i="0" u="none" strike="noStrike" cap="none" normalizeH="0" baseline="0" dirty="0" smtClean="0">
              <a:ln>
                <a:noFill/>
              </a:ln>
              <a:solidFill>
                <a:srgbClr val="00B050"/>
              </a:solidFill>
              <a:effectLst/>
              <a:latin typeface="Lucida Calligraphy"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pPr>
            <a:endParaRPr kumimoji="0" lang="en-US" sz="2000" b="1" i="0" u="none" strike="noStrike" cap="none" normalizeH="0" baseline="0" dirty="0" smtClean="0">
              <a:ln>
                <a:noFill/>
              </a:ln>
              <a:solidFill>
                <a:srgbClr val="00B050"/>
              </a:solidFill>
              <a:effectLst/>
              <a:latin typeface="Lucida Calligraphy" pitchFamily="66"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sz="2000" b="1" i="0" u="none" strike="noStrike" cap="none" normalizeH="0" baseline="0" dirty="0" smtClean="0">
                <a:ln>
                  <a:noFill/>
                </a:ln>
                <a:solidFill>
                  <a:srgbClr val="00B050"/>
                </a:solidFill>
                <a:effectLst/>
                <a:latin typeface="Lucida Calligraphy" pitchFamily="66" charset="0"/>
                <a:ea typeface="Times New Roman" pitchFamily="18" charset="0"/>
                <a:cs typeface="Arial" pitchFamily="34" charset="0"/>
              </a:rPr>
              <a:t>The number 8 divides the variable x in this example. To solve  for the value of x, it is </a:t>
            </a:r>
            <a:r>
              <a:rPr lang="en-US" sz="2000" b="1" dirty="0" smtClean="0">
                <a:solidFill>
                  <a:srgbClr val="00B050"/>
                </a:solidFill>
                <a:latin typeface="Lucida Calligraphy" pitchFamily="66" charset="0"/>
                <a:ea typeface="Times New Roman" pitchFamily="18" charset="0"/>
                <a:cs typeface="Arial" pitchFamily="34" charset="0"/>
              </a:rPr>
              <a:t>necessary</a:t>
            </a:r>
            <a:r>
              <a:rPr kumimoji="0" lang="en-US" sz="2000" b="1" i="0" u="none" strike="noStrike" cap="none" normalizeH="0" baseline="0" dirty="0" smtClean="0">
                <a:ln>
                  <a:noFill/>
                </a:ln>
                <a:solidFill>
                  <a:srgbClr val="00B050"/>
                </a:solidFill>
                <a:effectLst/>
                <a:latin typeface="Lucida Calligraphy" pitchFamily="66" charset="0"/>
                <a:ea typeface="Times New Roman" pitchFamily="18" charset="0"/>
                <a:cs typeface="Arial" pitchFamily="34" charset="0"/>
              </a:rPr>
              <a:t> to eliminate the number 8</a:t>
            </a:r>
            <a:r>
              <a:rPr lang="en-US" sz="2000" b="1" dirty="0" smtClean="0">
                <a:solidFill>
                  <a:srgbClr val="00B050"/>
                </a:solidFill>
                <a:latin typeface="Lucida Calligraphy" pitchFamily="66" charset="0"/>
                <a:ea typeface="Times New Roman" pitchFamily="18" charset="0"/>
                <a:cs typeface="Arial" pitchFamily="34" charset="0"/>
              </a:rPr>
              <a:t> </a:t>
            </a:r>
            <a:r>
              <a:rPr kumimoji="0" lang="en-US" sz="2000" b="1" i="0" u="none" strike="noStrike" cap="none" normalizeH="0" baseline="0" dirty="0" smtClean="0">
                <a:ln>
                  <a:noFill/>
                </a:ln>
                <a:solidFill>
                  <a:srgbClr val="00B050"/>
                </a:solidFill>
                <a:effectLst/>
                <a:latin typeface="Lucida Calligraphy" pitchFamily="66" charset="0"/>
                <a:ea typeface="Times New Roman" pitchFamily="18" charset="0"/>
                <a:cs typeface="Arial" pitchFamily="34" charset="0"/>
              </a:rPr>
              <a:t>from the expression. It can be done by the multiplication and it </a:t>
            </a:r>
            <a:r>
              <a:rPr lang="en-US" sz="2000" b="1" dirty="0" smtClean="0">
                <a:solidFill>
                  <a:srgbClr val="00B050"/>
                </a:solidFill>
                <a:latin typeface="Lucida Calligraphy" pitchFamily="66" charset="0"/>
                <a:ea typeface="Times New Roman" pitchFamily="18" charset="0"/>
                <a:cs typeface="Arial" pitchFamily="34" charset="0"/>
              </a:rPr>
              <a:t>im</a:t>
            </a:r>
            <a:r>
              <a:rPr kumimoji="0" lang="en-US" sz="2000" b="1" i="0" u="none" strike="noStrike" cap="none" normalizeH="0" baseline="0" dirty="0" smtClean="0">
                <a:ln>
                  <a:noFill/>
                </a:ln>
                <a:solidFill>
                  <a:srgbClr val="00B050"/>
                </a:solidFill>
                <a:effectLst/>
                <a:latin typeface="Lucida Calligraphy" pitchFamily="66" charset="0"/>
                <a:ea typeface="Times New Roman" pitchFamily="18" charset="0"/>
                <a:cs typeface="Arial" pitchFamily="34" charset="0"/>
              </a:rPr>
              <a:t>balances the right-hand side expression. Therefore, it is essential to multiply 8 to both sides the equation </a:t>
            </a:r>
            <a:r>
              <a:rPr lang="en-US" sz="2000" b="1" dirty="0" smtClean="0">
                <a:solidFill>
                  <a:srgbClr val="00B050"/>
                </a:solidFill>
                <a:latin typeface="Lucida Calligraphy" pitchFamily="66" charset="0"/>
                <a:ea typeface="Times New Roman" pitchFamily="18" charset="0"/>
                <a:cs typeface="Arial" pitchFamily="34" charset="0"/>
              </a:rPr>
              <a:t>.</a:t>
            </a:r>
            <a:endParaRPr kumimoji="0" lang="en-US" sz="2000" b="1" i="0" u="none" strike="noStrike" cap="none" normalizeH="0" baseline="0" dirty="0" smtClean="0">
              <a:ln>
                <a:noFill/>
              </a:ln>
              <a:solidFill>
                <a:srgbClr val="00B050"/>
              </a:solidFill>
              <a:effectLst/>
              <a:latin typeface="Lucida Calligraphy"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sz="2000" b="1" i="0" u="none" strike="noStrike" cap="none" normalizeH="0" baseline="0" dirty="0" smtClean="0">
                <a:ln>
                  <a:noFill/>
                </a:ln>
                <a:solidFill>
                  <a:srgbClr val="00B050"/>
                </a:solidFill>
                <a:effectLst/>
                <a:latin typeface="Lucida Calligraphy" pitchFamily="66" charset="0"/>
                <a:ea typeface="Times New Roman" pitchFamily="18" charset="0"/>
                <a:cs typeface="Cambria Math" pitchFamily="18" charset="0"/>
              </a:rPr>
              <a:t>⟹</a:t>
            </a:r>
            <a:r>
              <a:rPr kumimoji="0" lang="en-US" sz="2000" b="1" i="0" u="none" strike="noStrike" cap="none" normalizeH="0" baseline="0" dirty="0" smtClean="0">
                <a:ln>
                  <a:noFill/>
                </a:ln>
                <a:solidFill>
                  <a:srgbClr val="00B050"/>
                </a:solidFill>
                <a:effectLst/>
                <a:latin typeface="Lucida Calligraphy" pitchFamily="66" charset="0"/>
                <a:ea typeface="Times New Roman" pitchFamily="18" charset="0"/>
                <a:cs typeface="Arial" pitchFamily="34" charset="0"/>
              </a:rPr>
              <a:t> 8 ×x/8=8 ×2</a:t>
            </a:r>
            <a:endParaRPr kumimoji="0" lang="en-US" sz="2000" b="1" i="0" u="none" strike="noStrike" cap="none" normalizeH="0" baseline="0" dirty="0" smtClean="0">
              <a:ln>
                <a:noFill/>
              </a:ln>
              <a:solidFill>
                <a:srgbClr val="00B050"/>
              </a:solidFill>
              <a:effectLst/>
              <a:latin typeface="Lucida Calligraphy"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sz="2000" b="1" i="0" u="none" strike="noStrike" cap="none" normalizeH="0" baseline="0" dirty="0" smtClean="0">
                <a:ln>
                  <a:noFill/>
                </a:ln>
                <a:solidFill>
                  <a:srgbClr val="00B050"/>
                </a:solidFill>
                <a:effectLst/>
                <a:latin typeface="Lucida Calligraphy" pitchFamily="66" charset="0"/>
                <a:ea typeface="Times New Roman" pitchFamily="18" charset="0"/>
                <a:cs typeface="Cambria Math" pitchFamily="18" charset="0"/>
              </a:rPr>
              <a:t>⟹</a:t>
            </a:r>
            <a:r>
              <a:rPr kumimoji="0" lang="en-US" sz="2000" b="1" i="0" u="none" strike="noStrike" cap="none" normalizeH="0" baseline="0" dirty="0" smtClean="0">
                <a:ln>
                  <a:noFill/>
                </a:ln>
                <a:solidFill>
                  <a:srgbClr val="00B050"/>
                </a:solidFill>
                <a:effectLst/>
                <a:latin typeface="Lucida Calligraphy" pitchFamily="66" charset="0"/>
                <a:ea typeface="Times New Roman" pitchFamily="18" charset="0"/>
                <a:cs typeface="Arial" pitchFamily="34" charset="0"/>
              </a:rPr>
              <a:t> 8x/8=16</a:t>
            </a:r>
            <a:endParaRPr kumimoji="0" lang="en-US" sz="2000" b="1" i="0" u="none" strike="noStrike" cap="none" normalizeH="0" baseline="0" dirty="0" smtClean="0">
              <a:ln>
                <a:noFill/>
              </a:ln>
              <a:solidFill>
                <a:srgbClr val="00B050"/>
              </a:solidFill>
              <a:effectLst/>
              <a:latin typeface="Lucida Calligraphy"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sz="2000" b="1" i="0" u="none" strike="noStrike" cap="none" normalizeH="0" baseline="0" dirty="0" smtClean="0">
                <a:ln>
                  <a:noFill/>
                </a:ln>
                <a:solidFill>
                  <a:srgbClr val="00B050"/>
                </a:solidFill>
                <a:effectLst/>
                <a:latin typeface="Lucida Calligraphy" pitchFamily="66" charset="0"/>
                <a:ea typeface="Times New Roman" pitchFamily="18" charset="0"/>
                <a:cs typeface="Cambria Math" pitchFamily="18" charset="0"/>
              </a:rPr>
              <a:t>⟹</a:t>
            </a:r>
            <a:r>
              <a:rPr kumimoji="0" lang="en-US" sz="2000" b="1" i="0" u="none" strike="noStrike" cap="none" normalizeH="0" baseline="0" dirty="0" smtClean="0">
                <a:ln>
                  <a:noFill/>
                </a:ln>
                <a:solidFill>
                  <a:srgbClr val="00B050"/>
                </a:solidFill>
                <a:effectLst/>
                <a:latin typeface="Lucida Calligraphy" pitchFamily="66" charset="0"/>
                <a:ea typeface="Times New Roman" pitchFamily="18" charset="0"/>
                <a:cs typeface="Arial" pitchFamily="34" charset="0"/>
              </a:rPr>
              <a:t> 8x/8=16</a:t>
            </a:r>
            <a:endParaRPr kumimoji="0" lang="en-US" sz="2000" b="1" i="0" u="none" strike="noStrike" cap="none" normalizeH="0" baseline="0" dirty="0" smtClean="0">
              <a:ln>
                <a:noFill/>
              </a:ln>
              <a:solidFill>
                <a:srgbClr val="00B050"/>
              </a:solidFill>
              <a:effectLst/>
              <a:latin typeface="Lucida Calligraphy"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sz="2000" b="1" i="0" u="none" strike="noStrike" cap="none" normalizeH="0" baseline="0" dirty="0" smtClean="0">
                <a:ln>
                  <a:noFill/>
                </a:ln>
                <a:solidFill>
                  <a:srgbClr val="00B050"/>
                </a:solidFill>
                <a:effectLst/>
                <a:latin typeface="Lucida Calligraphy" pitchFamily="66" charset="0"/>
                <a:ea typeface="Times New Roman" pitchFamily="18" charset="0"/>
                <a:cs typeface="Cambria Math" pitchFamily="18" charset="0"/>
              </a:rPr>
              <a:t>∴</a:t>
            </a:r>
            <a:r>
              <a:rPr kumimoji="0" lang="en-US" sz="2000" b="1" i="0" u="none" strike="noStrike" cap="none" normalizeH="0" baseline="0" dirty="0" smtClean="0">
                <a:ln>
                  <a:noFill/>
                </a:ln>
                <a:solidFill>
                  <a:srgbClr val="00B050"/>
                </a:solidFill>
                <a:effectLst/>
                <a:latin typeface="Lucida Calligraphy" pitchFamily="66" charset="0"/>
                <a:ea typeface="Times New Roman" pitchFamily="18" charset="0"/>
                <a:cs typeface="Arial" pitchFamily="34" charset="0"/>
              </a:rPr>
              <a:t> x=16</a:t>
            </a:r>
            <a:endParaRPr kumimoji="0" lang="en-US" sz="2000" b="1" i="0" u="none" strike="noStrike" cap="none" normalizeH="0" baseline="0" dirty="0" smtClean="0">
              <a:ln>
                <a:noFill/>
              </a:ln>
              <a:solidFill>
                <a:srgbClr val="00B050"/>
              </a:solidFill>
              <a:effectLst/>
              <a:latin typeface="Lucida Calligraphy" pitchFamily="66" charset="0"/>
              <a:cs typeface="Arial" pitchFamily="34" charset="0"/>
            </a:endParaRPr>
          </a:p>
        </p:txBody>
      </p:sp>
    </p:spTree>
  </p:cSld>
  <p:clrMapOvr>
    <a:masterClrMapping/>
  </p:clrMapOvr>
  <p:transition>
    <p:pull dir="ld"/>
  </p:transition>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tile tx="0" ty="0" sx="40000" sy="40000" flip="none" algn="tl"/>
        </a:blipFill>
        <a:effectLst/>
      </p:bgPr>
    </p:bg>
    <p:spTree>
      <p:nvGrpSpPr>
        <p:cNvPr id="1" name=""/>
        <p:cNvGrpSpPr/>
        <p:nvPr/>
      </p:nvGrpSpPr>
      <p:grpSpPr>
        <a:xfrm>
          <a:off x="0" y="0"/>
          <a:ext cx="0" cy="0"/>
          <a:chOff x="0" y="0"/>
          <a:chExt cx="0" cy="0"/>
        </a:xfrm>
      </p:grpSpPr>
      <p:sp>
        <p:nvSpPr>
          <p:cNvPr id="1048667" name="Rectangle 1"/>
          <p:cNvSpPr/>
          <p:nvPr/>
        </p:nvSpPr>
        <p:spPr>
          <a:xfrm>
            <a:off x="920244" y="487188"/>
            <a:ext cx="7364773" cy="1348740"/>
          </a:xfrm>
          <a:prstGeom prst="rect">
            <a:avLst/>
          </a:prstGeom>
          <a:gradFill>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5400000" scaled="0"/>
          </a:gradFill>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a:endParaRPr lang="en-US" sz="2800" b="1" dirty="0" smtClean="0">
              <a:solidFill>
                <a:srgbClr val="C00000"/>
              </a:solidFill>
            </a:endParaRPr>
          </a:p>
          <a:p>
            <a:pPr algn="ctr"/>
            <a:r>
              <a:rPr lang="en-US" sz="2800" b="1" dirty="0" smtClean="0">
                <a:solidFill>
                  <a:srgbClr val="002060"/>
                </a:solidFill>
                <a:latin typeface="Algerian" pitchFamily="82" charset="0"/>
              </a:rPr>
              <a:t>TRANSPOSITION  METHOD</a:t>
            </a:r>
          </a:p>
          <a:p>
            <a:pPr algn="ctr"/>
            <a:endParaRPr lang="en-IN" sz="2800" dirty="0">
              <a:solidFill>
                <a:srgbClr val="FFFF00"/>
              </a:solidFill>
              <a:latin typeface="Algerian" pitchFamily="82" charset="0"/>
            </a:endParaRPr>
          </a:p>
        </p:txBody>
      </p:sp>
      <p:sp>
        <p:nvSpPr>
          <p:cNvPr id="1048668" name="Rectangle 3"/>
          <p:cNvSpPr/>
          <p:nvPr/>
        </p:nvSpPr>
        <p:spPr>
          <a:xfrm>
            <a:off x="914400" y="2432482"/>
            <a:ext cx="7226423" cy="3279141"/>
          </a:xfrm>
          <a:prstGeom prst="rect">
            <a:avLst/>
          </a:prstGeom>
        </p:spPr>
        <p:txBody>
          <a:bodyPr wrap="square">
            <a:spAutoFit/>
          </a:bodyPr>
          <a:lstStyle/>
          <a:p>
            <a:r>
              <a:rPr lang="en-US" sz="1100" b="1" dirty="0" smtClean="0">
                <a:solidFill>
                  <a:schemeClr val="tx1"/>
                </a:solidFill>
                <a:hlinkClick r:id="rId3" action="ppaction://hlinkfile"/>
              </a:rPr>
              <a:t>TRANSPOSE METHOD PDF</a:t>
            </a:r>
            <a:endParaRPr lang="en-US" sz="1100" b="1" dirty="0" smtClean="0">
              <a:solidFill>
                <a:schemeClr val="tx1"/>
              </a:solidFill>
            </a:endParaRPr>
          </a:p>
          <a:p>
            <a:endParaRPr lang="en-US" sz="2400" dirty="0" smtClean="0">
              <a:solidFill>
                <a:schemeClr val="tx1"/>
              </a:solidFill>
              <a:latin typeface="Lucida Calligraphy" pitchFamily="66" charset="0"/>
            </a:endParaRPr>
          </a:p>
          <a:p>
            <a:r>
              <a:rPr lang="en-US" sz="2400" dirty="0" smtClean="0">
                <a:solidFill>
                  <a:schemeClr val="tx1"/>
                </a:solidFill>
                <a:latin typeface="Lucida Calligraphy" pitchFamily="66" charset="0"/>
              </a:rPr>
              <a:t>By transposing a term from one side to another side, we mean changing its sign and carrying it to the other side. In transposition, the plus sign of the term changes into minus sign on the other side and vice –versa. The transposition method involves the following steps:</a:t>
            </a:r>
          </a:p>
          <a:p>
            <a:r>
              <a:rPr lang="en-US" sz="2400" dirty="0" smtClean="0">
                <a:solidFill>
                  <a:schemeClr val="tx1"/>
                </a:solidFill>
                <a:latin typeface="Lucida Calligraphy" pitchFamily="66" charset="0"/>
              </a:rPr>
              <a:t>Obtain the linear equation.</a:t>
            </a:r>
          </a:p>
          <a:p>
            <a:pPr algn="r"/>
            <a:r>
              <a:rPr lang="en-US" sz="1200" dirty="0" smtClean="0">
                <a:solidFill>
                  <a:srgbClr val="FFC000"/>
                </a:solidFill>
                <a:latin typeface="Lucida Calligraphy" pitchFamily="66" charset="0"/>
                <a:hlinkClick r:id="rId4" action="ppaction://hlinkfile"/>
              </a:rPr>
              <a:t>TRANSPOSE METHOD VIDEO</a:t>
            </a:r>
            <a:endParaRPr lang="en-US" sz="1200" dirty="0" smtClean="0">
              <a:solidFill>
                <a:srgbClr val="FFC000"/>
              </a:solidFill>
              <a:latin typeface="Lucida Calligraphy" pitchFamily="66" charset="0"/>
            </a:endParaRPr>
          </a:p>
        </p:txBody>
      </p:sp>
    </p:spTree>
  </p:cSld>
  <p:clrMapOvr>
    <a:masterClrMapping/>
  </p:clrMapOvr>
  <p:transition>
    <p:pull dir="ru"/>
  </p:transition>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1048669" name="Rectangle 1"/>
          <p:cNvSpPr/>
          <p:nvPr/>
        </p:nvSpPr>
        <p:spPr>
          <a:xfrm>
            <a:off x="1" y="188008"/>
            <a:ext cx="9024358" cy="5781040"/>
          </a:xfrm>
          <a:prstGeom prst="rect">
            <a:avLst/>
          </a:prstGeom>
        </p:spPr>
        <p:txBody>
          <a:bodyPr wrap="square">
            <a:spAutoFit/>
          </a:bodyPr>
          <a:lstStyle/>
          <a:p>
            <a:pPr>
              <a:buFont typeface="Arial" pitchFamily="34" charset="0"/>
              <a:buChar char="•"/>
            </a:pPr>
            <a:r>
              <a:rPr lang="en-US" sz="2400" dirty="0" smtClean="0">
                <a:solidFill>
                  <a:srgbClr val="002060"/>
                </a:solidFill>
                <a:latin typeface="Lucida Calligraphy" pitchFamily="66" charset="0"/>
              </a:rPr>
              <a:t>Identify the variable and constants.</a:t>
            </a:r>
          </a:p>
          <a:p>
            <a:pPr>
              <a:buFont typeface="Arial" pitchFamily="34" charset="0"/>
              <a:buChar char="•"/>
            </a:pPr>
            <a:endParaRPr lang="en-US" sz="2400" dirty="0" smtClean="0">
              <a:solidFill>
                <a:srgbClr val="002060"/>
              </a:solidFill>
              <a:latin typeface="Lucida Calligraphy" pitchFamily="66" charset="0"/>
            </a:endParaRPr>
          </a:p>
          <a:p>
            <a:pPr>
              <a:buFont typeface="Arial" pitchFamily="34" charset="0"/>
              <a:buChar char="•"/>
            </a:pPr>
            <a:r>
              <a:rPr lang="en-US" sz="2400" dirty="0" smtClean="0">
                <a:solidFill>
                  <a:srgbClr val="002060"/>
                </a:solidFill>
                <a:latin typeface="Lucida Calligraphy" pitchFamily="66" charset="0"/>
              </a:rPr>
              <a:t>Simplify the L.H.S. and R.H.S. to their simplest forms by removing  bracket.</a:t>
            </a:r>
          </a:p>
          <a:p>
            <a:pPr>
              <a:buFont typeface="Arial" pitchFamily="34" charset="0"/>
              <a:buChar char="•"/>
            </a:pPr>
            <a:endParaRPr lang="en-US" sz="2400" dirty="0" smtClean="0">
              <a:solidFill>
                <a:srgbClr val="002060"/>
              </a:solidFill>
              <a:latin typeface="Lucida Calligraphy" pitchFamily="66" charset="0"/>
            </a:endParaRPr>
          </a:p>
          <a:p>
            <a:pPr>
              <a:buFont typeface="Arial" pitchFamily="34" charset="0"/>
              <a:buChar char="•"/>
            </a:pPr>
            <a:r>
              <a:rPr lang="en-US" sz="2400" dirty="0" smtClean="0">
                <a:solidFill>
                  <a:srgbClr val="002060"/>
                </a:solidFill>
                <a:latin typeface="Lucida Calligraphy" pitchFamily="66" charset="0"/>
              </a:rPr>
              <a:t>Transpose all terms containing variable on L.H.S. and constant term on R.H.S.</a:t>
            </a:r>
          </a:p>
          <a:p>
            <a:pPr>
              <a:buFont typeface="Arial" pitchFamily="34" charset="0"/>
              <a:buChar char="•"/>
            </a:pPr>
            <a:r>
              <a:rPr lang="en-US" sz="2400" dirty="0" smtClean="0">
                <a:solidFill>
                  <a:srgbClr val="002060"/>
                </a:solidFill>
                <a:latin typeface="Lucida Calligraphy" pitchFamily="66" charset="0"/>
              </a:rPr>
              <a:t> </a:t>
            </a:r>
          </a:p>
          <a:p>
            <a:pPr>
              <a:buFont typeface="Arial" pitchFamily="34" charset="0"/>
              <a:buChar char="•"/>
            </a:pPr>
            <a:r>
              <a:rPr lang="en-US" sz="2400" dirty="0" smtClean="0">
                <a:solidFill>
                  <a:srgbClr val="002060"/>
                </a:solidFill>
                <a:latin typeface="Lucida Calligraphy" pitchFamily="66" charset="0"/>
              </a:rPr>
              <a:t>Note that the sign of the terms will change in </a:t>
            </a:r>
          </a:p>
          <a:p>
            <a:r>
              <a:rPr lang="en-US" sz="2400" dirty="0" smtClean="0">
                <a:solidFill>
                  <a:srgbClr val="002060"/>
                </a:solidFill>
                <a:latin typeface="Lucida Calligraphy" pitchFamily="66" charset="0"/>
              </a:rPr>
              <a:t>shifting them from L.H.S. to R.H.S. and vice-versa.</a:t>
            </a:r>
          </a:p>
          <a:p>
            <a:pPr>
              <a:buFont typeface="Arial" pitchFamily="34" charset="0"/>
              <a:buChar char="•"/>
            </a:pPr>
            <a:endParaRPr lang="en-US" sz="2400" dirty="0" smtClean="0">
              <a:solidFill>
                <a:srgbClr val="002060"/>
              </a:solidFill>
              <a:latin typeface="Lucida Calligraphy" pitchFamily="66" charset="0"/>
            </a:endParaRPr>
          </a:p>
          <a:p>
            <a:pPr>
              <a:buFont typeface="Arial" pitchFamily="34" charset="0"/>
              <a:buChar char="•"/>
            </a:pPr>
            <a:r>
              <a:rPr lang="en-US" sz="2400" dirty="0" smtClean="0">
                <a:solidFill>
                  <a:srgbClr val="002060"/>
                </a:solidFill>
                <a:latin typeface="Lucida Calligraphy" pitchFamily="66" charset="0"/>
              </a:rPr>
              <a:t>Simplify L.H.S and R.H.S. in the simplest form so</a:t>
            </a:r>
          </a:p>
          <a:p>
            <a:r>
              <a:rPr lang="en-US" sz="2400" dirty="0" smtClean="0">
                <a:solidFill>
                  <a:srgbClr val="002060"/>
                </a:solidFill>
                <a:latin typeface="Lucida Calligraphy" pitchFamily="66" charset="0"/>
              </a:rPr>
              <a:t> that each side contains just one term.</a:t>
            </a:r>
          </a:p>
          <a:p>
            <a:endParaRPr lang="en-US" sz="2400" dirty="0" smtClean="0">
              <a:solidFill>
                <a:srgbClr val="002060"/>
              </a:solidFill>
              <a:latin typeface="Lucida Calligraphy" pitchFamily="66" charset="0"/>
            </a:endParaRPr>
          </a:p>
          <a:p>
            <a:r>
              <a:rPr lang="en-US" sz="2400" dirty="0" smtClean="0">
                <a:solidFill>
                  <a:srgbClr val="002060"/>
                </a:solidFill>
                <a:latin typeface="Lucida Calligraphy" pitchFamily="66" charset="0"/>
              </a:rPr>
              <a:t>Solve the equation obtained in Step V by </a:t>
            </a:r>
          </a:p>
          <a:p>
            <a:r>
              <a:rPr lang="en-US" sz="2400" dirty="0" smtClean="0">
                <a:solidFill>
                  <a:srgbClr val="002060"/>
                </a:solidFill>
                <a:latin typeface="Lucida Calligraphy" pitchFamily="66" charset="0"/>
              </a:rPr>
              <a:t>dividing both sides by the coefficient of the variable on L.H.S.</a:t>
            </a:r>
            <a:endParaRPr lang="en-US" sz="2400" dirty="0">
              <a:solidFill>
                <a:srgbClr val="002060"/>
              </a:solidFill>
              <a:latin typeface="Lucida Calligraphy" pitchFamily="66" charset="0"/>
            </a:endParaRPr>
          </a:p>
        </p:txBody>
      </p:sp>
    </p:spTree>
  </p:cSld>
  <p:clrMapOvr>
    <a:masterClrMapping/>
  </p:clrMapOvr>
  <p:transition>
    <p:wipe dir="u"/>
  </p:transition>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effectLst/>
      </p:bgPr>
    </p:bg>
    <p:spTree>
      <p:nvGrpSpPr>
        <p:cNvPr id="1" name=""/>
        <p:cNvGrpSpPr/>
        <p:nvPr/>
      </p:nvGrpSpPr>
      <p:grpSpPr>
        <a:xfrm>
          <a:off x="0" y="0"/>
          <a:ext cx="0" cy="0"/>
          <a:chOff x="0" y="0"/>
          <a:chExt cx="0" cy="0"/>
        </a:xfrm>
      </p:grpSpPr>
      <p:pic>
        <p:nvPicPr>
          <p:cNvPr id="2097163" name="Picture 2" descr="C:\Users\user\Desktop\Screenshot_2020-04-16-22-56-47-597_com.android.chrome.png"/>
          <p:cNvPicPr>
            <a:picLocks noChangeAspect="1" noChangeArrowheads="1"/>
          </p:cNvPicPr>
          <p:nvPr/>
        </p:nvPicPr>
        <p:blipFill>
          <a:blip r:embed="rId2"/>
          <a:srcRect/>
          <a:stretch>
            <a:fillRect/>
          </a:stretch>
        </p:blipFill>
        <p:spPr bwMode="auto">
          <a:xfrm>
            <a:off x="1264778" y="1930726"/>
            <a:ext cx="6353313" cy="472644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48670" name="Rectangle 2"/>
          <p:cNvSpPr/>
          <p:nvPr/>
        </p:nvSpPr>
        <p:spPr>
          <a:xfrm>
            <a:off x="180115" y="221679"/>
            <a:ext cx="8784000" cy="2415540"/>
          </a:xfrm>
          <a:prstGeom prst="rect">
            <a:avLst/>
          </a:prstGeom>
        </p:spPr>
        <p:style>
          <a:lnRef idx="3">
            <a:schemeClr val="lt1"/>
          </a:lnRef>
          <a:fillRef idx="1">
            <a:schemeClr val="accent2"/>
          </a:fillRef>
          <a:effectRef idx="1">
            <a:schemeClr val="accent2"/>
          </a:effectRef>
          <a:fontRef idx="minor">
            <a:schemeClr val="lt1"/>
          </a:fontRef>
        </p:style>
        <p:txBody>
          <a:bodyPr>
            <a:spAutoFit/>
          </a:bodyPr>
          <a:lstStyle/>
          <a:p>
            <a:pPr algn="ctr"/>
            <a:r>
              <a:rPr lang="en-US" sz="4000" b="1" cap="all" dirty="0" smtClean="0">
                <a:solidFill>
                  <a:srgbClr val="C00000"/>
                </a:solidFill>
              </a:rPr>
              <a:t>Example of </a:t>
            </a:r>
          </a:p>
          <a:p>
            <a:pPr algn="ctr"/>
            <a:r>
              <a:rPr lang="en-US" sz="4000" b="1" dirty="0" smtClean="0">
                <a:solidFill>
                  <a:srgbClr val="C00000"/>
                </a:solidFill>
              </a:rPr>
              <a:t>TRANSPOSITION METHOD</a:t>
            </a:r>
          </a:p>
          <a:p>
            <a:pPr algn="ctr"/>
            <a:r>
              <a:rPr lang="en-US" sz="4000" b="1" cap="all" dirty="0" smtClean="0">
                <a:solidFill>
                  <a:srgbClr val="C00000"/>
                </a:solidFill>
              </a:rPr>
              <a:t> </a:t>
            </a:r>
            <a:endParaRPr lang="en-IN" sz="4000" b="1" cap="all" dirty="0" smtClean="0">
              <a:solidFill>
                <a:srgbClr val="C00000"/>
              </a:solidFill>
            </a:endParaRPr>
          </a:p>
          <a:p>
            <a:pPr algn="ctr"/>
            <a:r>
              <a:rPr lang="en-IN" dirty="0" smtClean="0"/>
              <a:t/>
            </a:r>
            <a:br>
              <a:rPr lang="en-IN" dirty="0" smtClean="0"/>
            </a:br>
            <a:endParaRPr lang="en-IN" dirty="0"/>
          </a:p>
        </p:txBody>
      </p:sp>
    </p:spTree>
  </p:cSld>
  <p:clrMapOvr>
    <a:masterClrMapping/>
  </p:clrMapOvr>
  <p:transition>
    <p:wipe/>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wedge/>
  </p:transition>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0"/>
        </a:gradFill>
        <a:effectLst/>
      </p:bgPr>
    </p:bg>
    <p:spTree>
      <p:nvGrpSpPr>
        <p:cNvPr id="1" name=""/>
        <p:cNvGrpSpPr/>
        <p:nvPr/>
      </p:nvGrpSpPr>
      <p:grpSpPr>
        <a:xfrm>
          <a:off x="0" y="0"/>
          <a:ext cx="0" cy="0"/>
          <a:chOff x="0" y="0"/>
          <a:chExt cx="0" cy="0"/>
        </a:xfrm>
      </p:grpSpPr>
      <p:sp>
        <p:nvSpPr>
          <p:cNvPr id="1048671" name="Rectangle 2"/>
          <p:cNvSpPr/>
          <p:nvPr/>
        </p:nvSpPr>
        <p:spPr>
          <a:xfrm>
            <a:off x="180115" y="221679"/>
            <a:ext cx="8784000" cy="1221740"/>
          </a:xfrm>
          <a:prstGeom prst="rect">
            <a:avLst/>
          </a:prstGeom>
        </p:spPr>
        <p:style>
          <a:lnRef idx="3">
            <a:schemeClr val="lt1"/>
          </a:lnRef>
          <a:fillRef idx="1">
            <a:schemeClr val="accent2"/>
          </a:fillRef>
          <a:effectRef idx="1">
            <a:schemeClr val="accent2"/>
          </a:effectRef>
          <a:fontRef idx="minor">
            <a:schemeClr val="lt1"/>
          </a:fontRef>
        </p:style>
        <p:txBody>
          <a:bodyPr>
            <a:spAutoFit/>
          </a:bodyPr>
          <a:lstStyle/>
          <a:p>
            <a:pPr algn="ctr"/>
            <a:r>
              <a:rPr lang="en-US" sz="4000" b="1" cap="all" dirty="0" smtClean="0">
                <a:solidFill>
                  <a:srgbClr val="C00000"/>
                </a:solidFill>
              </a:rPr>
              <a:t>Checking of linear equation</a:t>
            </a:r>
            <a:endParaRPr lang="en-IN" sz="4000" b="1" cap="all" dirty="0" smtClean="0">
              <a:solidFill>
                <a:srgbClr val="C00000"/>
              </a:solidFill>
            </a:endParaRPr>
          </a:p>
          <a:p>
            <a:pPr algn="ctr"/>
            <a:r>
              <a:rPr lang="en-IN" dirty="0" smtClean="0"/>
              <a:t/>
            </a:r>
            <a:br>
              <a:rPr lang="en-IN" dirty="0" smtClean="0"/>
            </a:br>
            <a:endParaRPr lang="en-IN" dirty="0"/>
          </a:p>
        </p:txBody>
      </p:sp>
      <p:pic>
        <p:nvPicPr>
          <p:cNvPr id="2097164" name="Picture 2" descr="C:\Users\user\Desktop\SAVE_20200416_233225.jpg"/>
          <p:cNvPicPr>
            <a:picLocks noChangeAspect="1" noChangeArrowheads="1"/>
          </p:cNvPicPr>
          <p:nvPr/>
        </p:nvPicPr>
        <p:blipFill>
          <a:blip r:embed="rId2">
            <a:lum/>
          </a:blip>
          <a:srcRect/>
          <a:stretch>
            <a:fillRect/>
          </a:stretch>
        </p:blipFill>
        <p:spPr bwMode="auto">
          <a:xfrm>
            <a:off x="658026" y="1069987"/>
            <a:ext cx="8067230" cy="5561549"/>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wheel spokes="1"/>
  </p:transition>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tile tx="0" ty="0" sx="40000" sy="40000" flip="none" algn="tl"/>
        </a:blipFill>
        <a:effectLst/>
      </p:bgPr>
    </p:bg>
    <p:spTree>
      <p:nvGrpSpPr>
        <p:cNvPr id="1" name=""/>
        <p:cNvGrpSpPr/>
        <p:nvPr/>
      </p:nvGrpSpPr>
      <p:grpSpPr>
        <a:xfrm>
          <a:off x="0" y="0"/>
          <a:ext cx="0" cy="0"/>
          <a:chOff x="0" y="0"/>
          <a:chExt cx="0" cy="0"/>
        </a:xfrm>
      </p:grpSpPr>
      <p:sp>
        <p:nvSpPr>
          <p:cNvPr id="1048672" name="Rectangle 1"/>
          <p:cNvSpPr/>
          <p:nvPr/>
        </p:nvSpPr>
        <p:spPr>
          <a:xfrm>
            <a:off x="180115" y="221679"/>
            <a:ext cx="8784000" cy="1221740"/>
          </a:xfrm>
          <a:prstGeom prst="rect">
            <a:avLst/>
          </a:prstGeom>
        </p:spPr>
        <p:style>
          <a:lnRef idx="3">
            <a:schemeClr val="lt1"/>
          </a:lnRef>
          <a:fillRef idx="1">
            <a:schemeClr val="accent2"/>
          </a:fillRef>
          <a:effectRef idx="1">
            <a:schemeClr val="accent2"/>
          </a:effectRef>
          <a:fontRef idx="minor">
            <a:schemeClr val="lt1"/>
          </a:fontRef>
        </p:style>
        <p:txBody>
          <a:bodyPr>
            <a:spAutoFit/>
          </a:bodyPr>
          <a:lstStyle/>
          <a:p>
            <a:pPr algn="ctr"/>
            <a:r>
              <a:rPr lang="en-US" sz="4000" b="1" cap="all" dirty="0" smtClean="0">
                <a:solidFill>
                  <a:srgbClr val="C00000"/>
                </a:solidFill>
              </a:rPr>
              <a:t>Checking of linear equation</a:t>
            </a:r>
            <a:endParaRPr lang="en-IN" sz="4000" b="1" cap="all" dirty="0" smtClean="0">
              <a:solidFill>
                <a:srgbClr val="C00000"/>
              </a:solidFill>
            </a:endParaRPr>
          </a:p>
          <a:p>
            <a:pPr algn="ctr"/>
            <a:r>
              <a:rPr lang="en-IN" dirty="0" smtClean="0"/>
              <a:t/>
            </a:r>
            <a:br>
              <a:rPr lang="en-IN" dirty="0" smtClean="0"/>
            </a:br>
            <a:endParaRPr lang="en-IN" dirty="0"/>
          </a:p>
        </p:txBody>
      </p:sp>
      <p:pic>
        <p:nvPicPr>
          <p:cNvPr id="2097165" name="Picture 2"/>
          <p:cNvPicPr>
            <a:picLocks noChangeAspect="1" noChangeArrowheads="1"/>
          </p:cNvPicPr>
          <p:nvPr/>
        </p:nvPicPr>
        <p:blipFill>
          <a:blip r:embed="rId3"/>
          <a:srcRect/>
          <a:stretch>
            <a:fillRect/>
          </a:stretch>
        </p:blipFill>
        <p:spPr bwMode="auto">
          <a:xfrm>
            <a:off x="914430" y="1260804"/>
            <a:ext cx="7193025" cy="5319457"/>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ransition>
    <p:wipe dir="r"/>
  </p:transition>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00"/>
            </a:gs>
            <a:gs pos="20000">
              <a:srgbClr val="000040"/>
            </a:gs>
            <a:gs pos="50000">
              <a:srgbClr val="400040"/>
            </a:gs>
            <a:gs pos="75000">
              <a:srgbClr val="8F0040"/>
            </a:gs>
            <a:gs pos="89999">
              <a:srgbClr val="F27300"/>
            </a:gs>
            <a:gs pos="100000">
              <a:srgbClr val="FFBF00"/>
            </a:gs>
          </a:gsLst>
          <a:lin ang="5400000" scaled="0"/>
          <a:tileRect r="-100000" b="-100000"/>
        </a:gradFill>
        <a:effectLst/>
      </p:bgPr>
    </p:bg>
    <p:spTree>
      <p:nvGrpSpPr>
        <p:cNvPr id="1" name=""/>
        <p:cNvGrpSpPr/>
        <p:nvPr/>
      </p:nvGrpSpPr>
      <p:grpSpPr>
        <a:xfrm>
          <a:off x="0" y="0"/>
          <a:ext cx="0" cy="0"/>
          <a:chOff x="0" y="0"/>
          <a:chExt cx="0" cy="0"/>
        </a:xfrm>
      </p:grpSpPr>
      <p:sp>
        <p:nvSpPr>
          <p:cNvPr id="1048673" name="Rectangle 2"/>
          <p:cNvSpPr/>
          <p:nvPr/>
        </p:nvSpPr>
        <p:spPr>
          <a:xfrm>
            <a:off x="180115" y="221679"/>
            <a:ext cx="8748000" cy="1221740"/>
          </a:xfrm>
          <a:prstGeom prst="rect">
            <a:avLst/>
          </a:prstGeom>
        </p:spPr>
        <p:style>
          <a:lnRef idx="3">
            <a:schemeClr val="lt1"/>
          </a:lnRef>
          <a:fillRef idx="1">
            <a:schemeClr val="accent2"/>
          </a:fillRef>
          <a:effectRef idx="1">
            <a:schemeClr val="accent2"/>
          </a:effectRef>
          <a:fontRef idx="minor">
            <a:schemeClr val="lt1"/>
          </a:fontRef>
        </p:style>
        <p:txBody>
          <a:bodyPr>
            <a:spAutoFit/>
          </a:bodyPr>
          <a:lstStyle/>
          <a:p>
            <a:pPr algn="ctr"/>
            <a:r>
              <a:rPr lang="en-US" sz="4000" b="1" cap="all" dirty="0" smtClean="0">
                <a:solidFill>
                  <a:srgbClr val="C00000"/>
                </a:solidFill>
              </a:rPr>
              <a:t>Word problems</a:t>
            </a:r>
            <a:endParaRPr lang="en-IN" sz="4000" b="1" cap="all" dirty="0" smtClean="0">
              <a:solidFill>
                <a:srgbClr val="C00000"/>
              </a:solidFill>
            </a:endParaRPr>
          </a:p>
          <a:p>
            <a:pPr algn="ctr"/>
            <a:r>
              <a:rPr lang="en-IN" dirty="0" smtClean="0"/>
              <a:t/>
            </a:r>
            <a:br>
              <a:rPr lang="en-IN" dirty="0" smtClean="0"/>
            </a:br>
            <a:endParaRPr lang="en-IN" dirty="0"/>
          </a:p>
        </p:txBody>
      </p:sp>
      <p:pic>
        <p:nvPicPr>
          <p:cNvPr id="2097166" name="Picture 2" descr="C:\Users\user\Desktop\IMG_20200416_234109.jpg"/>
          <p:cNvPicPr>
            <a:picLocks noChangeAspect="1" noChangeArrowheads="1"/>
          </p:cNvPicPr>
          <p:nvPr/>
        </p:nvPicPr>
        <p:blipFill>
          <a:blip r:embed="rId2"/>
          <a:srcRect/>
          <a:stretch>
            <a:fillRect/>
          </a:stretch>
        </p:blipFill>
        <p:spPr bwMode="auto">
          <a:xfrm>
            <a:off x="720441" y="1333143"/>
            <a:ext cx="7816808" cy="5144569"/>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ransition>
    <p:wipe dir="u"/>
  </p:transition>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5400000" scaled="0"/>
        </a:gradFill>
        <a:effectLst/>
      </p:bgPr>
    </p:bg>
    <p:spTree>
      <p:nvGrpSpPr>
        <p:cNvPr id="1" name=""/>
        <p:cNvGrpSpPr/>
        <p:nvPr/>
      </p:nvGrpSpPr>
      <p:grpSpPr>
        <a:xfrm>
          <a:off x="0" y="0"/>
          <a:ext cx="0" cy="0"/>
          <a:chOff x="0" y="0"/>
          <a:chExt cx="0" cy="0"/>
        </a:xfrm>
      </p:grpSpPr>
      <p:sp>
        <p:nvSpPr>
          <p:cNvPr id="1048603" name="Rectangle 1"/>
          <p:cNvSpPr>
            <a:spLocks noChangeArrowheads="1"/>
          </p:cNvSpPr>
          <p:nvPr/>
        </p:nvSpPr>
        <p:spPr bwMode="auto">
          <a:xfrm>
            <a:off x="0" y="130899"/>
            <a:ext cx="7294881" cy="684784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lvl="1" latinLnBrk="0"/>
            <a:endParaRPr kumimoji="0" lang="en-US" sz="2400" b="1" i="0" u="none" strike="noStrike" cap="none" normalizeH="0" baseline="0" dirty="0" smtClean="0">
              <a:ln>
                <a:noFill/>
              </a:ln>
              <a:solidFill>
                <a:srgbClr val="333333"/>
              </a:solidFill>
              <a:effectLst/>
              <a:latin typeface="Georgia" pitchFamily="18" charset="0"/>
              <a:cs typeface="Arial" pitchFamily="34" charset="0"/>
            </a:endParaRPr>
          </a:p>
          <a:p>
            <a:pPr lvl="1" latinLnBrk="0"/>
            <a:endParaRPr kumimoji="0" lang="en-US" sz="2400" b="1" i="0" u="none" strike="noStrike" cap="none" normalizeH="0" baseline="0" dirty="0" smtClean="0">
              <a:ln>
                <a:noFill/>
              </a:ln>
              <a:solidFill>
                <a:srgbClr val="333333"/>
              </a:solidFill>
              <a:effectLst/>
              <a:latin typeface="Georgia" pitchFamily="18" charset="0"/>
              <a:cs typeface="Arial" pitchFamily="34" charset="0"/>
            </a:endParaRPr>
          </a:p>
          <a:p>
            <a:pPr lvl="1" latinLnBrk="0"/>
            <a:r>
              <a:rPr kumimoji="0" lang="en-US" sz="2400" b="1" i="0" u="none" strike="noStrike" cap="none" normalizeH="0" baseline="0" dirty="0" smtClean="0">
                <a:ln>
                  <a:noFill/>
                </a:ln>
                <a:solidFill>
                  <a:srgbClr val="002060"/>
                </a:solidFill>
                <a:effectLst/>
                <a:latin typeface="Georgia" pitchFamily="18" charset="0"/>
                <a:cs typeface="Arial" pitchFamily="34" charset="0"/>
              </a:rPr>
              <a:t>Example 1: </a:t>
            </a:r>
            <a:r>
              <a:rPr kumimoji="0" lang="en-US" sz="2400" b="1" i="0" u="none" strike="noStrike" cap="none" normalizeH="0" baseline="0" dirty="0" smtClean="0">
                <a:ln>
                  <a:noFill/>
                </a:ln>
                <a:solidFill>
                  <a:srgbClr val="FF0000"/>
                </a:solidFill>
                <a:effectLst/>
                <a:latin typeface="Georgia" pitchFamily="18" charset="0"/>
                <a:cs typeface="Arial" pitchFamily="34" charset="0"/>
              </a:rPr>
              <a:t>Translate: Four less than twice some </a:t>
            </a:r>
          </a:p>
          <a:p>
            <a:pPr lvl="1" latinLnBrk="0"/>
            <a:r>
              <a:rPr kumimoji="0" lang="en-US" sz="2400" b="1" i="0" u="none" strike="noStrike" cap="none" normalizeH="0" baseline="0" dirty="0" smtClean="0">
                <a:ln>
                  <a:noFill/>
                </a:ln>
                <a:solidFill>
                  <a:srgbClr val="FF0000"/>
                </a:solidFill>
                <a:effectLst/>
                <a:latin typeface="Georgia" pitchFamily="18" charset="0"/>
                <a:cs typeface="Arial" pitchFamily="34" charset="0"/>
              </a:rPr>
              <a:t>number is 16.</a:t>
            </a:r>
            <a:endParaRPr kumimoji="0" lang="en-US" sz="2400" b="1" i="0" u="none" strike="noStrike" cap="none" normalizeH="0" baseline="0" dirty="0" smtClean="0">
              <a:ln>
                <a:noFill/>
              </a:ln>
              <a:solidFill>
                <a:srgbClr val="FF0000"/>
              </a:solidFill>
              <a:effectLst/>
              <a:latin typeface="Arial" pitchFamily="34" charset="0"/>
              <a:cs typeface="Arial" pitchFamily="34" charset="0"/>
            </a:endParaRPr>
          </a:p>
          <a:p>
            <a:pPr lvl="1" eaLnBrk="0" latinLnBrk="0" hangingPunct="0"/>
            <a:r>
              <a:rPr kumimoji="0" lang="en-US" sz="2400" b="1" i="0" u="none" strike="noStrike" cap="none" normalizeH="0" baseline="0" dirty="0" smtClean="0">
                <a:ln>
                  <a:noFill/>
                </a:ln>
                <a:solidFill>
                  <a:srgbClr val="002060"/>
                </a:solidFill>
                <a:effectLst/>
                <a:latin typeface="Georgia" pitchFamily="18" charset="0"/>
                <a:cs typeface="Arial" pitchFamily="34" charset="0"/>
              </a:rPr>
              <a:t>Solution: First, choose a variable for the unknown</a:t>
            </a:r>
          </a:p>
          <a:p>
            <a:pPr lvl="1" eaLnBrk="0" latinLnBrk="0" hangingPunct="0"/>
            <a:r>
              <a:rPr kumimoji="0" lang="en-US" sz="2400" b="1" i="0" u="none" strike="noStrike" cap="none" normalizeH="0" baseline="0" dirty="0" smtClean="0">
                <a:ln>
                  <a:noFill/>
                </a:ln>
                <a:solidFill>
                  <a:srgbClr val="002060"/>
                </a:solidFill>
                <a:effectLst/>
                <a:latin typeface="Georgia" pitchFamily="18" charset="0"/>
                <a:cs typeface="Arial" pitchFamily="34" charset="0"/>
              </a:rPr>
              <a:t> number and identify the key words and phrases.</a:t>
            </a:r>
            <a:endParaRPr kumimoji="0" lang="en-US" sz="2400" b="1" i="0" u="none" strike="noStrike" cap="none" normalizeH="0" baseline="0" dirty="0" smtClean="0">
              <a:ln>
                <a:noFill/>
              </a:ln>
              <a:solidFill>
                <a:srgbClr val="002060"/>
              </a:solidFill>
              <a:effectLst/>
              <a:latin typeface="Arial" pitchFamily="34" charset="0"/>
              <a:cs typeface="Arial" pitchFamily="34" charset="0"/>
            </a:endParaRPr>
          </a:p>
          <a:p>
            <a:pPr lvl="1" eaLnBrk="0" latinLnBrk="0" hangingPunct="0"/>
            <a:r>
              <a:rPr kumimoji="0" lang="en-US" sz="2400" b="1" i="0" u="none" strike="noStrike" cap="none" normalizeH="0" baseline="0" dirty="0" smtClean="0">
                <a:ln>
                  <a:noFill/>
                </a:ln>
                <a:solidFill>
                  <a:srgbClr val="002060"/>
                </a:solidFill>
                <a:effectLst/>
                <a:latin typeface="Georgia" pitchFamily="18" charset="0"/>
                <a:cs typeface="Arial" pitchFamily="34" charset="0"/>
              </a:rPr>
              <a:t>Let </a:t>
            </a:r>
            <a:r>
              <a:rPr kumimoji="0" lang="en-US" sz="2400" b="1" i="1" u="none" strike="noStrike" cap="none" normalizeH="0" baseline="0" dirty="0" smtClean="0">
                <a:ln>
                  <a:noFill/>
                </a:ln>
                <a:solidFill>
                  <a:srgbClr val="002060"/>
                </a:solidFill>
                <a:effectLst/>
                <a:latin typeface="Georgia" pitchFamily="18" charset="0"/>
                <a:cs typeface="Arial" pitchFamily="34" charset="0"/>
              </a:rPr>
              <a:t>x</a:t>
            </a:r>
            <a:r>
              <a:rPr kumimoji="0" lang="en-US" sz="2400" b="1" i="0" u="none" strike="noStrike" cap="none" normalizeH="0" baseline="0" dirty="0" smtClean="0">
                <a:ln>
                  <a:noFill/>
                </a:ln>
                <a:solidFill>
                  <a:srgbClr val="002060"/>
                </a:solidFill>
                <a:effectLst/>
                <a:latin typeface="Georgia" pitchFamily="18" charset="0"/>
                <a:cs typeface="Arial" pitchFamily="34" charset="0"/>
              </a:rPr>
              <a:t> represent the unknown indicated by</a:t>
            </a:r>
          </a:p>
          <a:p>
            <a:pPr lvl="1" eaLnBrk="0" latinLnBrk="0" hangingPunct="0"/>
            <a:r>
              <a:rPr kumimoji="0" lang="en-US" sz="2400" b="1" i="0" u="none" strike="noStrike" cap="none" normalizeH="0" baseline="0" dirty="0" smtClean="0">
                <a:ln>
                  <a:noFill/>
                </a:ln>
                <a:solidFill>
                  <a:srgbClr val="002060"/>
                </a:solidFill>
                <a:effectLst/>
                <a:latin typeface="Georgia" pitchFamily="18" charset="0"/>
                <a:cs typeface="Arial" pitchFamily="34" charset="0"/>
              </a:rPr>
              <a:t> “some number.”</a:t>
            </a:r>
          </a:p>
          <a:p>
            <a:pPr lvl="1" eaLnBrk="0" latinLnBrk="0" hangingPunct="0"/>
            <a:endParaRPr lang="en-US" sz="2400" b="1" dirty="0" smtClean="0">
              <a:solidFill>
                <a:srgbClr val="002060"/>
              </a:solidFill>
              <a:latin typeface="Georgia" pitchFamily="18" charset="0"/>
              <a:cs typeface="Arial" pitchFamily="34" charset="0"/>
            </a:endParaRPr>
          </a:p>
          <a:p>
            <a:pPr lvl="1" eaLnBrk="0" latinLnBrk="0" hangingPunct="0"/>
            <a:r>
              <a:rPr kumimoji="0" lang="en-US" sz="2400" b="1" i="0" u="none" strike="noStrike" cap="none" normalizeH="0" baseline="0" dirty="0" smtClean="0">
                <a:ln>
                  <a:noFill/>
                </a:ln>
                <a:solidFill>
                  <a:srgbClr val="002060"/>
                </a:solidFill>
                <a:effectLst/>
                <a:latin typeface="Georgia" pitchFamily="18" charset="0"/>
                <a:cs typeface="Arial" pitchFamily="34" charset="0"/>
              </a:rPr>
              <a:t>2x-4=16</a:t>
            </a:r>
            <a:endParaRPr kumimoji="0" lang="en-US" sz="2400" b="1" i="0" u="none" strike="noStrike" cap="none" normalizeH="0" baseline="0" dirty="0" smtClean="0">
              <a:ln>
                <a:noFill/>
              </a:ln>
              <a:solidFill>
                <a:srgbClr val="002060"/>
              </a:solidFill>
              <a:effectLst/>
              <a:latin typeface="Arial" pitchFamily="34" charset="0"/>
              <a:cs typeface="Arial" pitchFamily="34" charset="0"/>
            </a:endParaRPr>
          </a:p>
          <a:p>
            <a:pPr lvl="1" eaLnBrk="0" latinLnBrk="0" hangingPunct="0"/>
            <a:r>
              <a:rPr kumimoji="0" lang="en-US" sz="2400" b="1" i="0" u="none" strike="noStrike" cap="none" normalizeH="0" baseline="0" dirty="0" smtClean="0">
                <a:ln>
                  <a:noFill/>
                </a:ln>
                <a:solidFill>
                  <a:srgbClr val="002060"/>
                </a:solidFill>
                <a:effectLst/>
                <a:latin typeface="Arial" pitchFamily="34" charset="0"/>
                <a:cs typeface="Arial" pitchFamily="34" charset="0"/>
              </a:rPr>
              <a:t>  </a:t>
            </a:r>
          </a:p>
          <a:p>
            <a:pPr lvl="1" eaLnBrk="0" latinLnBrk="0" hangingPunct="0"/>
            <a:r>
              <a:rPr kumimoji="0" lang="en-US" sz="2400" b="1" i="0" u="none" strike="noStrike" cap="none" normalizeH="0" baseline="0" dirty="0" smtClean="0">
                <a:ln>
                  <a:noFill/>
                </a:ln>
                <a:solidFill>
                  <a:srgbClr val="002060"/>
                </a:solidFill>
                <a:effectLst/>
                <a:latin typeface="Georgia" pitchFamily="18" charset="0"/>
                <a:cs typeface="Arial" pitchFamily="34" charset="0"/>
              </a:rPr>
              <a:t>Remember that subtraction is not commutative. </a:t>
            </a:r>
          </a:p>
          <a:p>
            <a:pPr lvl="1" eaLnBrk="0" latinLnBrk="0" hangingPunct="0"/>
            <a:r>
              <a:rPr kumimoji="0" lang="en-US" sz="2400" b="1" i="0" u="none" strike="noStrike" cap="none" normalizeH="0" baseline="0" dirty="0" smtClean="0">
                <a:ln>
                  <a:noFill/>
                </a:ln>
                <a:solidFill>
                  <a:srgbClr val="002060"/>
                </a:solidFill>
                <a:effectLst/>
                <a:latin typeface="Georgia" pitchFamily="18" charset="0"/>
                <a:cs typeface="Arial" pitchFamily="34" charset="0"/>
              </a:rPr>
              <a:t>For this reason, take care when setting up </a:t>
            </a:r>
          </a:p>
          <a:p>
            <a:pPr lvl="1" eaLnBrk="0" latinLnBrk="0" hangingPunct="0"/>
            <a:r>
              <a:rPr kumimoji="0" lang="en-US" sz="2400" b="1" i="0" u="none" strike="noStrike" cap="none" normalizeH="0" baseline="0" dirty="0" smtClean="0">
                <a:ln>
                  <a:noFill/>
                </a:ln>
                <a:solidFill>
                  <a:srgbClr val="002060"/>
                </a:solidFill>
                <a:effectLst/>
                <a:latin typeface="Georgia" pitchFamily="18" charset="0"/>
                <a:cs typeface="Arial" pitchFamily="34" charset="0"/>
              </a:rPr>
              <a:t>differences. </a:t>
            </a:r>
          </a:p>
          <a:p>
            <a:pPr lvl="1" eaLnBrk="0" latinLnBrk="0" hangingPunct="0"/>
            <a:r>
              <a:rPr kumimoji="0" lang="en-US" sz="2400" b="1" i="0" u="none" strike="noStrike" cap="none" normalizeH="0" baseline="0" dirty="0" smtClean="0">
                <a:ln>
                  <a:noFill/>
                </a:ln>
                <a:solidFill>
                  <a:srgbClr val="002060"/>
                </a:solidFill>
                <a:effectLst/>
                <a:latin typeface="Georgia" pitchFamily="18" charset="0"/>
                <a:cs typeface="Arial" pitchFamily="34" charset="0"/>
              </a:rPr>
              <a:t>In this example, </a:t>
            </a:r>
            <a:r>
              <a:rPr kumimoji="0" lang="en-US" sz="2400" b="1" i="0" u="none" strike="noStrike" cap="none" normalizeH="0" baseline="0" dirty="0" smtClean="0">
                <a:ln>
                  <a:noFill/>
                </a:ln>
                <a:solidFill>
                  <a:srgbClr val="002060"/>
                </a:solidFill>
                <a:effectLst/>
                <a:latin typeface="MJXc-TeX-main-R"/>
                <a:cs typeface="Arial" pitchFamily="34" charset="0"/>
              </a:rPr>
              <a:t>4−2</a:t>
            </a:r>
            <a:r>
              <a:rPr kumimoji="0" lang="en-US" sz="2400" b="1" i="0" u="none" strike="noStrike" cap="none" normalizeH="0" baseline="0" dirty="0" smtClean="0">
                <a:ln>
                  <a:noFill/>
                </a:ln>
                <a:solidFill>
                  <a:srgbClr val="002060"/>
                </a:solidFill>
                <a:effectLst/>
                <a:latin typeface="MJXc-TeX-math-I"/>
                <a:cs typeface="Arial" pitchFamily="34" charset="0"/>
              </a:rPr>
              <a:t>x</a:t>
            </a:r>
            <a:r>
              <a:rPr kumimoji="0" lang="en-US" sz="2400" b="1" i="0" u="none" strike="noStrike" cap="none" normalizeH="0" baseline="0" dirty="0" smtClean="0">
                <a:ln>
                  <a:noFill/>
                </a:ln>
                <a:solidFill>
                  <a:srgbClr val="002060"/>
                </a:solidFill>
                <a:effectLst/>
                <a:latin typeface="MJXc-TeX-main-R"/>
                <a:cs typeface="Arial" pitchFamily="34" charset="0"/>
              </a:rPr>
              <a:t>=16 </a:t>
            </a:r>
          </a:p>
          <a:p>
            <a:pPr lvl="1"/>
            <a:r>
              <a:rPr lang="en-IN" sz="2400" b="1" dirty="0" smtClean="0">
                <a:solidFill>
                  <a:srgbClr val="002060"/>
                </a:solidFill>
                <a:latin typeface="Georgia" pitchFamily="18" charset="0"/>
              </a:rPr>
              <a:t>is an incorrect translation.</a:t>
            </a:r>
          </a:p>
          <a:p>
            <a:pPr lvl="1"/>
            <a:r>
              <a:rPr lang="en-IN" sz="2400" b="1" dirty="0" smtClean="0">
                <a:solidFill>
                  <a:srgbClr val="002060"/>
                </a:solidFill>
                <a:latin typeface="Georgia" pitchFamily="18" charset="0"/>
              </a:rPr>
              <a:t>Answer: </a:t>
            </a:r>
            <a:r>
              <a:rPr lang="en-IN" sz="2400" b="1" dirty="0" smtClean="0">
                <a:solidFill>
                  <a:schemeClr val="bg1"/>
                </a:solidFill>
                <a:latin typeface="Georgia" pitchFamily="18" charset="0"/>
              </a:rPr>
              <a:t>2x−4=16</a:t>
            </a:r>
          </a:p>
          <a:p>
            <a:pPr lvl="1" eaLnBrk="0" latinLnBrk="0" hangingPunct="0"/>
            <a:r>
              <a:rPr kumimoji="0" lang="en-US" sz="2400" b="1" i="0" u="none" strike="noStrike" cap="none" normalizeH="0" baseline="0" dirty="0" smtClean="0">
                <a:ln>
                  <a:noFill/>
                </a:ln>
                <a:solidFill>
                  <a:srgbClr val="333333"/>
                </a:solidFill>
                <a:effectLst/>
                <a:latin typeface="Georgia" pitchFamily="18" charset="0"/>
                <a:cs typeface="Arial" pitchFamily="34" charset="0"/>
              </a:rPr>
              <a:t/>
            </a:r>
            <a:br>
              <a:rPr kumimoji="0" lang="en-US" sz="2400" b="1" i="0" u="none" strike="noStrike" cap="none" normalizeH="0" baseline="0" dirty="0" smtClean="0">
                <a:ln>
                  <a:noFill/>
                </a:ln>
                <a:solidFill>
                  <a:srgbClr val="333333"/>
                </a:solidFill>
                <a:effectLst/>
                <a:latin typeface="Georgia" pitchFamily="18" charset="0"/>
                <a:cs typeface="Arial" pitchFamily="34" charset="0"/>
              </a:rPr>
            </a:br>
            <a:endParaRPr kumimoji="0" lang="en-US" sz="2400" b="1" i="0" u="none" strike="noStrike" cap="none" normalizeH="0" baseline="0" dirty="0" smtClean="0">
              <a:ln>
                <a:noFill/>
              </a:ln>
              <a:solidFill>
                <a:schemeClr val="tx1"/>
              </a:solidFill>
              <a:effectLst/>
              <a:latin typeface="Arial" pitchFamily="34" charset="0"/>
              <a:cs typeface="Arial" pitchFamily="34" charset="0"/>
            </a:endParaRPr>
          </a:p>
        </p:txBody>
      </p:sp>
      <p:sp>
        <p:nvSpPr>
          <p:cNvPr id="1048604" name="AutoShape 2" descr="https://saylordotorg.github.io/text_elementary-algebra/section_05/9eb1af12249f338ccd40ba06ebfdf764.jpg"/>
          <p:cNvSpPr>
            <a:spLocks noChangeAspect="1" noChangeArrowheads="1"/>
          </p:cNvSpPr>
          <p:nvPr/>
        </p:nvSpPr>
        <p:spPr bwMode="auto">
          <a:xfrm>
            <a:off x="155575" y="16270605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Tree>
  </p:cSld>
  <p:clrMapOvr>
    <a:masterClrMapping/>
  </p:clrMapOvr>
  <p:transition>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a:tile tx="0" ty="0" sx="40000" sy="40000" flip="none" algn="tl"/>
        </a:blipFill>
        <a:effectLst/>
      </p:bgPr>
    </p:bg>
    <p:spTree>
      <p:nvGrpSpPr>
        <p:cNvPr id="1" name=""/>
        <p:cNvGrpSpPr/>
        <p:nvPr/>
      </p:nvGrpSpPr>
      <p:grpSpPr>
        <a:xfrm>
          <a:off x="0" y="0"/>
          <a:ext cx="0" cy="0"/>
          <a:chOff x="0" y="0"/>
          <a:chExt cx="0" cy="0"/>
        </a:xfrm>
      </p:grpSpPr>
      <p:sp>
        <p:nvSpPr>
          <p:cNvPr id="1048598" name="Rectangle 6"/>
          <p:cNvSpPr>
            <a:spLocks noChangeArrowheads="1"/>
          </p:cNvSpPr>
          <p:nvPr/>
        </p:nvSpPr>
        <p:spPr bwMode="auto">
          <a:xfrm>
            <a:off x="0" y="34677"/>
            <a:ext cx="8475981" cy="710184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lvl="1" latinLnBrk="0"/>
            <a:endParaRPr kumimoji="0" lang="en-US" sz="2000" b="1" i="0" u="none" strike="noStrike" cap="none" normalizeH="0" baseline="0" dirty="0" smtClean="0">
              <a:ln>
                <a:noFill/>
              </a:ln>
              <a:solidFill>
                <a:srgbClr val="333333"/>
              </a:solidFill>
              <a:effectLst/>
              <a:latin typeface="Georgia" pitchFamily="18" charset="0"/>
              <a:cs typeface="Arial" pitchFamily="34" charset="0"/>
            </a:endParaRPr>
          </a:p>
          <a:p>
            <a:pPr lvl="1" latinLnBrk="0"/>
            <a:r>
              <a:rPr kumimoji="0" lang="en-US" sz="2000" b="1" i="0" u="none" strike="noStrike" cap="none" normalizeH="0" baseline="0" dirty="0" smtClean="0">
                <a:ln>
                  <a:noFill/>
                </a:ln>
                <a:solidFill>
                  <a:srgbClr val="333333"/>
                </a:solidFill>
                <a:effectLst/>
                <a:latin typeface="Georgia" pitchFamily="18" charset="0"/>
                <a:cs typeface="Arial" pitchFamily="34" charset="0"/>
              </a:rPr>
              <a:t>Example 2:</a:t>
            </a:r>
            <a:r>
              <a:rPr kumimoji="0" lang="en-US" sz="2000" b="0" i="0" u="none" strike="noStrike" cap="none" normalizeH="0" baseline="0" dirty="0" smtClean="0">
                <a:ln>
                  <a:noFill/>
                </a:ln>
                <a:solidFill>
                  <a:srgbClr val="333333"/>
                </a:solidFill>
                <a:effectLst/>
                <a:latin typeface="Georgia" pitchFamily="18" charset="0"/>
                <a:cs typeface="Arial" pitchFamily="34" charset="0"/>
              </a:rPr>
              <a:t> </a:t>
            </a:r>
            <a:r>
              <a:rPr kumimoji="0" lang="en-US" sz="2000" b="0" i="0" u="none" strike="noStrike" cap="none" normalizeH="0" baseline="0" dirty="0" smtClean="0">
                <a:ln>
                  <a:noFill/>
                </a:ln>
                <a:solidFill>
                  <a:srgbClr val="FF0000"/>
                </a:solidFill>
                <a:effectLst/>
                <a:latin typeface="Georgia" pitchFamily="18" charset="0"/>
                <a:cs typeface="Arial" pitchFamily="34" charset="0"/>
              </a:rPr>
              <a:t>The difference between two integers is 2. The larger</a:t>
            </a:r>
          </a:p>
          <a:p>
            <a:pPr lvl="1" latinLnBrk="0"/>
            <a:r>
              <a:rPr kumimoji="0" lang="en-US" sz="2000" b="0" i="0" u="none" strike="noStrike" cap="none" normalizeH="0" baseline="0" dirty="0" smtClean="0">
                <a:ln>
                  <a:noFill/>
                </a:ln>
                <a:solidFill>
                  <a:srgbClr val="FF0000"/>
                </a:solidFill>
                <a:effectLst/>
                <a:latin typeface="Georgia" pitchFamily="18" charset="0"/>
                <a:cs typeface="Arial" pitchFamily="34" charset="0"/>
              </a:rPr>
              <a:t> integer is</a:t>
            </a:r>
            <a:r>
              <a:rPr kumimoji="0" lang="en-US" sz="2000" b="0" i="0" u="none" strike="noStrike" cap="none" normalizeH="0" dirty="0" smtClean="0">
                <a:ln>
                  <a:noFill/>
                </a:ln>
                <a:solidFill>
                  <a:srgbClr val="FF0000"/>
                </a:solidFill>
                <a:effectLst/>
                <a:latin typeface="Georgia" pitchFamily="18" charset="0"/>
                <a:cs typeface="Arial" pitchFamily="34" charset="0"/>
              </a:rPr>
              <a:t> </a:t>
            </a:r>
            <a:r>
              <a:rPr kumimoji="0" lang="en-US" sz="2000" b="0" i="0" u="none" strike="noStrike" cap="none" normalizeH="0" baseline="0" dirty="0" smtClean="0">
                <a:ln>
                  <a:noFill/>
                </a:ln>
                <a:solidFill>
                  <a:srgbClr val="FF0000"/>
                </a:solidFill>
                <a:effectLst/>
                <a:latin typeface="Georgia" pitchFamily="18" charset="0"/>
                <a:cs typeface="Arial" pitchFamily="34" charset="0"/>
              </a:rPr>
              <a:t>6 less than twice the smaller. Find the integers.</a:t>
            </a:r>
            <a:endParaRPr kumimoji="0" lang="en-US" sz="2000" b="0" i="0" u="none" strike="noStrike" cap="none" normalizeH="0" baseline="0" dirty="0" smtClean="0">
              <a:ln>
                <a:noFill/>
              </a:ln>
              <a:solidFill>
                <a:srgbClr val="FF0000"/>
              </a:solidFill>
              <a:effectLst/>
              <a:latin typeface="Arial" pitchFamily="34" charset="0"/>
              <a:cs typeface="Arial" pitchFamily="34" charset="0"/>
            </a:endParaRPr>
          </a:p>
          <a:p>
            <a:pPr lvl="1" eaLnBrk="0" latinLnBrk="0" hangingPunct="0"/>
            <a:r>
              <a:rPr kumimoji="0" lang="en-US" sz="2000" b="1" i="0" u="none" strike="noStrike" cap="none" normalizeH="0" baseline="0" dirty="0" smtClean="0">
                <a:ln>
                  <a:noFill/>
                </a:ln>
                <a:solidFill>
                  <a:srgbClr val="333333"/>
                </a:solidFill>
                <a:effectLst/>
                <a:latin typeface="Georgia" pitchFamily="18" charset="0"/>
                <a:cs typeface="Arial" pitchFamily="34" charset="0"/>
              </a:rPr>
              <a:t>Solution:</a:t>
            </a:r>
            <a:r>
              <a:rPr kumimoji="0" lang="en-US" sz="2000" b="0" i="0" u="none" strike="noStrike" cap="none" normalizeH="0" baseline="0" dirty="0" smtClean="0">
                <a:ln>
                  <a:noFill/>
                </a:ln>
                <a:solidFill>
                  <a:srgbClr val="333333"/>
                </a:solidFill>
                <a:effectLst/>
                <a:latin typeface="Georgia" pitchFamily="18" charset="0"/>
                <a:cs typeface="Arial" pitchFamily="34" charset="0"/>
              </a:rPr>
              <a:t> Use the relationship between the two integers in the second</a:t>
            </a:r>
          </a:p>
          <a:p>
            <a:pPr lvl="1" eaLnBrk="0" latinLnBrk="0" hangingPunct="0"/>
            <a:r>
              <a:rPr kumimoji="0" lang="en-US" sz="2000" b="0" i="0" u="none" strike="noStrike" cap="none" normalizeH="0" baseline="0" dirty="0" smtClean="0">
                <a:ln>
                  <a:noFill/>
                </a:ln>
                <a:solidFill>
                  <a:srgbClr val="333333"/>
                </a:solidFill>
                <a:effectLst/>
                <a:latin typeface="Georgia" pitchFamily="18" charset="0"/>
                <a:cs typeface="Arial" pitchFamily="34" charset="0"/>
              </a:rPr>
              <a:t> sentence, “The larger integer is </a:t>
            </a:r>
            <a:r>
              <a:rPr kumimoji="0" lang="en-US" sz="2000" b="1" i="0" u="none" strike="noStrike" cap="none" normalizeH="0" baseline="0" dirty="0" smtClean="0">
                <a:ln>
                  <a:noFill/>
                </a:ln>
                <a:solidFill>
                  <a:srgbClr val="333333"/>
                </a:solidFill>
                <a:effectLst/>
                <a:latin typeface="Georgia" pitchFamily="18" charset="0"/>
                <a:cs typeface="Arial" pitchFamily="34" charset="0"/>
              </a:rPr>
              <a:t>6 less</a:t>
            </a:r>
            <a:r>
              <a:rPr kumimoji="0" lang="en-US" sz="2000" b="0" i="0" u="none" strike="noStrike" cap="none" normalizeH="0" baseline="0" dirty="0" smtClean="0">
                <a:ln>
                  <a:noFill/>
                </a:ln>
                <a:solidFill>
                  <a:srgbClr val="333333"/>
                </a:solidFill>
                <a:effectLst/>
                <a:latin typeface="Georgia" pitchFamily="18" charset="0"/>
                <a:cs typeface="Arial" pitchFamily="34" charset="0"/>
              </a:rPr>
              <a:t> than </a:t>
            </a:r>
            <a:r>
              <a:rPr kumimoji="0" lang="en-US" sz="2000" b="1" i="0" u="none" strike="noStrike" cap="none" normalizeH="0" baseline="0" dirty="0" smtClean="0">
                <a:ln>
                  <a:noFill/>
                </a:ln>
                <a:solidFill>
                  <a:srgbClr val="333333"/>
                </a:solidFill>
                <a:effectLst/>
                <a:latin typeface="Georgia" pitchFamily="18" charset="0"/>
                <a:cs typeface="Arial" pitchFamily="34" charset="0"/>
              </a:rPr>
              <a:t>twice the smaller</a:t>
            </a:r>
            <a:r>
              <a:rPr kumimoji="0" lang="en-US" sz="2000" b="0" i="0" u="none" strike="noStrike" cap="none" normalizeH="0" baseline="0" dirty="0" smtClean="0">
                <a:ln>
                  <a:noFill/>
                </a:ln>
                <a:solidFill>
                  <a:srgbClr val="333333"/>
                </a:solidFill>
                <a:effectLst/>
                <a:latin typeface="Georgia" pitchFamily="18" charset="0"/>
                <a:cs typeface="Arial" pitchFamily="34" charset="0"/>
              </a:rPr>
              <a:t>,” </a:t>
            </a:r>
          </a:p>
          <a:p>
            <a:pPr lvl="1" eaLnBrk="0" latinLnBrk="0" hangingPunct="0"/>
            <a:r>
              <a:rPr kumimoji="0" lang="en-US" sz="2000" b="0" i="0" u="none" strike="noStrike" cap="none" normalizeH="0" baseline="0" dirty="0" smtClean="0">
                <a:ln>
                  <a:noFill/>
                </a:ln>
                <a:solidFill>
                  <a:srgbClr val="333333"/>
                </a:solidFill>
                <a:effectLst/>
                <a:latin typeface="Georgia" pitchFamily="18" charset="0"/>
                <a:cs typeface="Arial" pitchFamily="34" charset="0"/>
              </a:rPr>
              <a:t>to identify the unknowns in terms of one variable.</a:t>
            </a:r>
          </a:p>
          <a:p>
            <a:pPr lvl="1" eaLnBrk="0" latinLnBrk="0" hangingPunct="0"/>
            <a:r>
              <a:rPr lang="en-US" sz="2000" dirty="0" smtClean="0">
                <a:solidFill>
                  <a:srgbClr val="333333"/>
                </a:solidFill>
                <a:latin typeface="Georgia" pitchFamily="18" charset="0"/>
                <a:cs typeface="Arial" pitchFamily="34" charset="0"/>
              </a:rPr>
              <a:t>Let x represent the smaller integer</a:t>
            </a:r>
          </a:p>
          <a:p>
            <a:pPr lvl="1" eaLnBrk="0" latinLnBrk="0" hangingPunct="0"/>
            <a:r>
              <a:rPr lang="en-US" sz="2000" dirty="0" smtClean="0">
                <a:solidFill>
                  <a:srgbClr val="333333"/>
                </a:solidFill>
                <a:latin typeface="Georgia" pitchFamily="18" charset="0"/>
                <a:cs typeface="Arial" pitchFamily="34" charset="0"/>
              </a:rPr>
              <a:t>Let 2x-6 represent the larger integer</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lvl="1" eaLnBrk="0" latinLnBrk="0" hangingPunct="0"/>
            <a:r>
              <a:rPr kumimoji="0" lang="en-US" sz="2000" b="0" i="0" u="none" strike="noStrike" cap="none" normalizeH="0" baseline="0" dirty="0" smtClean="0">
                <a:ln>
                  <a:noFill/>
                </a:ln>
                <a:solidFill>
                  <a:srgbClr val="000000"/>
                </a:solidFill>
                <a:effectLst/>
                <a:latin typeface="Calibri2"/>
                <a:cs typeface="Arial" pitchFamily="34" charset="0"/>
              </a:rPr>
              <a:t>  </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lvl="1" eaLnBrk="0" latinLnBrk="0" hangingPunct="0"/>
            <a:r>
              <a:rPr kumimoji="0" lang="en-US" sz="2000" b="0" i="0" u="none" strike="noStrike" cap="none" normalizeH="0" baseline="0" dirty="0" smtClean="0">
                <a:ln>
                  <a:noFill/>
                </a:ln>
                <a:solidFill>
                  <a:srgbClr val="333333"/>
                </a:solidFill>
                <a:effectLst/>
                <a:latin typeface="Georgia" pitchFamily="18" charset="0"/>
                <a:cs typeface="Arial" pitchFamily="34" charset="0"/>
              </a:rPr>
              <a:t>Since the difference is positive, subtract the smaller integer from </a:t>
            </a:r>
          </a:p>
          <a:p>
            <a:pPr lvl="1" eaLnBrk="0" latinLnBrk="0" hangingPunct="0"/>
            <a:r>
              <a:rPr kumimoji="0" lang="en-US" sz="2000" b="0" i="0" u="none" strike="noStrike" cap="none" normalizeH="0" baseline="0" dirty="0" smtClean="0">
                <a:ln>
                  <a:noFill/>
                </a:ln>
                <a:solidFill>
                  <a:srgbClr val="333333"/>
                </a:solidFill>
                <a:effectLst/>
                <a:latin typeface="Georgia" pitchFamily="18" charset="0"/>
                <a:cs typeface="Arial" pitchFamily="34" charset="0"/>
              </a:rPr>
              <a:t>the larger.</a:t>
            </a:r>
            <a:r>
              <a:rPr kumimoji="0" lang="en-US" sz="2000" b="0" i="0" u="none" strike="noStrike" cap="none" normalizeH="0" baseline="0" dirty="0" smtClean="0">
                <a:ln>
                  <a:noFill/>
                </a:ln>
                <a:solidFill>
                  <a:srgbClr val="000000"/>
                </a:solidFill>
                <a:effectLst/>
                <a:latin typeface="Calibri2"/>
                <a:cs typeface="Arial" pitchFamily="34" charset="0"/>
              </a:rPr>
              <a:t> (2x-6)-x=2</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lvl="1" eaLnBrk="0" latinLnBrk="0" hangingPunct="0"/>
            <a:r>
              <a:rPr kumimoji="0" lang="en-US" sz="2000" b="0" i="0" u="none" strike="noStrike" cap="none" normalizeH="0" baseline="0" dirty="0" smtClean="0">
                <a:ln>
                  <a:noFill/>
                </a:ln>
                <a:solidFill>
                  <a:srgbClr val="333333"/>
                </a:solidFill>
                <a:effectLst/>
                <a:latin typeface="Georgia" pitchFamily="18" charset="0"/>
                <a:cs typeface="Arial" pitchFamily="34" charset="0"/>
              </a:rPr>
              <a:t>Solve.</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lvl="1" eaLnBrk="0" latinLnBrk="0" hangingPunct="0"/>
            <a:r>
              <a:rPr lang="en-US" sz="2000" dirty="0" smtClean="0">
                <a:solidFill>
                  <a:schemeClr val="tx1"/>
                </a:solidFill>
                <a:latin typeface="Arial" pitchFamily="34" charset="0"/>
                <a:cs typeface="Arial" pitchFamily="34" charset="0"/>
              </a:rPr>
              <a:t>2x-6-x=2</a:t>
            </a:r>
          </a:p>
          <a:p>
            <a:pPr lvl="1" eaLnBrk="0" latinLnBrk="0" hangingPunct="0"/>
            <a:r>
              <a:rPr kumimoji="0" lang="en-US" sz="2000" b="0" i="0" u="none" strike="noStrike" cap="none" normalizeH="0" baseline="0" dirty="0" smtClean="0">
                <a:ln>
                  <a:noFill/>
                </a:ln>
                <a:solidFill>
                  <a:schemeClr val="tx1"/>
                </a:solidFill>
                <a:effectLst/>
                <a:latin typeface="Arial" pitchFamily="34" charset="0"/>
                <a:cs typeface="Arial" pitchFamily="34" charset="0"/>
              </a:rPr>
              <a:t>X-6=2</a:t>
            </a:r>
          </a:p>
          <a:p>
            <a:pPr lvl="1" eaLnBrk="0" latinLnBrk="0" hangingPunct="0"/>
            <a:r>
              <a:rPr lang="en-US" sz="2000" dirty="0" smtClean="0">
                <a:solidFill>
                  <a:schemeClr val="tx1"/>
                </a:solidFill>
                <a:latin typeface="Arial" pitchFamily="34" charset="0"/>
                <a:cs typeface="Arial" pitchFamily="34" charset="0"/>
              </a:rPr>
              <a:t>X-6+6=2+6</a:t>
            </a:r>
          </a:p>
          <a:p>
            <a:pPr lvl="1" eaLnBrk="0" latinLnBrk="0" hangingPunct="0"/>
            <a:r>
              <a:rPr kumimoji="0" lang="en-US" sz="2000" b="0" i="0" u="none" strike="noStrike" cap="none" normalizeH="0" baseline="0" dirty="0" smtClean="0">
                <a:ln>
                  <a:noFill/>
                </a:ln>
                <a:solidFill>
                  <a:schemeClr val="tx1"/>
                </a:solidFill>
                <a:effectLst/>
                <a:latin typeface="Arial" pitchFamily="34" charset="0"/>
                <a:cs typeface="Arial" pitchFamily="34" charset="0"/>
              </a:rPr>
              <a:t>X=8</a:t>
            </a:r>
            <a:r>
              <a:rPr kumimoji="0" lang="en-US" sz="2000" b="0" i="0" u="none" strike="noStrike" cap="none" normalizeH="0" baseline="0" dirty="0" smtClean="0">
                <a:ln>
                  <a:noFill/>
                </a:ln>
                <a:solidFill>
                  <a:srgbClr val="000000"/>
                </a:solidFill>
                <a:effectLst/>
                <a:latin typeface="Calibri2"/>
                <a:cs typeface="Arial" pitchFamily="34" charset="0"/>
              </a:rPr>
              <a:t>  </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lvl="1" eaLnBrk="0" latinLnBrk="0" hangingPunct="0"/>
            <a:r>
              <a:rPr kumimoji="0" lang="en-US" sz="2000" b="0" i="0" u="none" strike="noStrike" cap="none" normalizeH="0" baseline="0" dirty="0" smtClean="0">
                <a:ln>
                  <a:noFill/>
                </a:ln>
                <a:solidFill>
                  <a:srgbClr val="333333"/>
                </a:solidFill>
                <a:effectLst/>
                <a:latin typeface="Georgia" pitchFamily="18" charset="0"/>
                <a:cs typeface="Arial" pitchFamily="34" charset="0"/>
              </a:rPr>
              <a:t>Use 2</a:t>
            </a:r>
            <a:r>
              <a:rPr kumimoji="0" lang="en-US" sz="2000" b="0" i="1" u="none" strike="noStrike" cap="none" normalizeH="0" baseline="0" dirty="0" smtClean="0">
                <a:ln>
                  <a:noFill/>
                </a:ln>
                <a:solidFill>
                  <a:srgbClr val="333333"/>
                </a:solidFill>
                <a:effectLst/>
                <a:latin typeface="Georgia" pitchFamily="18" charset="0"/>
                <a:cs typeface="Arial" pitchFamily="34" charset="0"/>
              </a:rPr>
              <a:t>x</a:t>
            </a:r>
            <a:r>
              <a:rPr kumimoji="0" lang="en-US" sz="2000" b="0" i="0" u="none" strike="noStrike" cap="none" normalizeH="0" baseline="0" dirty="0" smtClean="0">
                <a:ln>
                  <a:noFill/>
                </a:ln>
                <a:solidFill>
                  <a:srgbClr val="333333"/>
                </a:solidFill>
                <a:effectLst/>
                <a:latin typeface="Georgia" pitchFamily="18" charset="0"/>
                <a:cs typeface="Arial" pitchFamily="34" charset="0"/>
              </a:rPr>
              <a:t> − 6 to find the larger integer.</a:t>
            </a:r>
          </a:p>
          <a:p>
            <a:pPr lvl="1" eaLnBrk="0" latinLnBrk="0" hangingPunct="0"/>
            <a:r>
              <a:rPr lang="en-US" sz="2000" dirty="0" smtClean="0">
                <a:solidFill>
                  <a:srgbClr val="333333"/>
                </a:solidFill>
                <a:latin typeface="Georgia" pitchFamily="18" charset="0"/>
                <a:cs typeface="Arial" pitchFamily="34" charset="0"/>
              </a:rPr>
              <a:t>2x-6=2(8)-6=16-6=10</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lvl="1" eaLnBrk="0" latinLnBrk="0" hangingPunct="0"/>
            <a:r>
              <a:rPr kumimoji="0" lang="en-US" sz="2000" b="0" i="0" u="none" strike="noStrike" cap="none" normalizeH="0" baseline="0" dirty="0" smtClean="0">
                <a:ln>
                  <a:noFill/>
                </a:ln>
                <a:solidFill>
                  <a:srgbClr val="000000"/>
                </a:solidFill>
                <a:effectLst/>
                <a:latin typeface="Calibri2"/>
                <a:cs typeface="Arial" pitchFamily="34" charset="0"/>
              </a:rPr>
              <a:t>  </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lvl="1" eaLnBrk="0" latinLnBrk="0" hangingPunct="0"/>
            <a:r>
              <a:rPr kumimoji="0" lang="en-US" sz="2000" b="0" i="0" u="none" strike="noStrike" cap="none" normalizeH="0" baseline="0" dirty="0" smtClean="0">
                <a:ln>
                  <a:noFill/>
                </a:ln>
                <a:solidFill>
                  <a:srgbClr val="333333"/>
                </a:solidFill>
                <a:effectLst/>
                <a:latin typeface="Georgia" pitchFamily="18" charset="0"/>
                <a:cs typeface="Arial" pitchFamily="34" charset="0"/>
              </a:rPr>
              <a:t>Answer: The two integers are 8 and 10. These integers clearly solve</a:t>
            </a:r>
          </a:p>
          <a:p>
            <a:pPr lvl="1" eaLnBrk="0" latinLnBrk="0" hangingPunct="0"/>
            <a:r>
              <a:rPr kumimoji="0" lang="en-US" sz="2000" b="0" i="0" u="none" strike="noStrike" cap="none" normalizeH="0" baseline="0" dirty="0" smtClean="0">
                <a:ln>
                  <a:noFill/>
                </a:ln>
                <a:solidFill>
                  <a:srgbClr val="333333"/>
                </a:solidFill>
                <a:effectLst/>
                <a:latin typeface="Georgia" pitchFamily="18" charset="0"/>
                <a:cs typeface="Arial" pitchFamily="34" charset="0"/>
              </a:rPr>
              <a:t> the problem.</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lvl="1" eaLnBrk="0" latinLnBrk="0" hangingPunct="0"/>
            <a:r>
              <a:rPr kumimoji="0" lang="en-US" sz="2000" b="0" i="0" u="none" strike="noStrike" cap="none" normalizeH="0" baseline="0" dirty="0" smtClean="0">
                <a:ln>
                  <a:noFill/>
                </a:ln>
                <a:solidFill>
                  <a:srgbClr val="000000"/>
                </a:solidFill>
                <a:effectLst/>
                <a:latin typeface="Calibri2"/>
                <a:cs typeface="Arial" pitchFamily="34" charset="0"/>
              </a:rPr>
              <a:t/>
            </a:r>
            <a:br>
              <a:rPr kumimoji="0" lang="en-US" sz="2000" b="0" i="0" u="none" strike="noStrike" cap="none" normalizeH="0" baseline="0" dirty="0" smtClean="0">
                <a:ln>
                  <a:noFill/>
                </a:ln>
                <a:solidFill>
                  <a:srgbClr val="000000"/>
                </a:solidFill>
                <a:effectLst/>
                <a:latin typeface="Calibri2"/>
                <a:cs typeface="Arial" pitchFamily="34" charset="0"/>
              </a:rPr>
            </a:br>
            <a:endParaRPr kumimoji="0" lang="en-US" sz="2000" b="0" i="0" u="none" strike="noStrike" cap="none" normalizeH="0" baseline="0" dirty="0" smtClean="0">
              <a:ln>
                <a:noFill/>
              </a:ln>
              <a:solidFill>
                <a:srgbClr val="000000"/>
              </a:solidFill>
              <a:effectLst/>
              <a:latin typeface="Calibri2"/>
              <a:cs typeface="Arial" pitchFamily="34" charset="0"/>
            </a:endParaRPr>
          </a:p>
        </p:txBody>
      </p:sp>
      <p:sp>
        <p:nvSpPr>
          <p:cNvPr id="1048599" name="AutoShape 7" descr="https://saylordotorg.github.io/text_elementary-algebra/section_05/ad2e59c0d56aa5d995b5aaa4a2542720.jpg"/>
          <p:cNvSpPr>
            <a:spLocks noChangeAspect="1" noChangeArrowheads="1"/>
          </p:cNvSpPr>
          <p:nvPr/>
        </p:nvSpPr>
        <p:spPr bwMode="auto">
          <a:xfrm>
            <a:off x="155575" y="1838293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1048600" name="AutoShape 8" descr="https://saylordotorg.github.io/text_elementary-algebra/section_05/e3f409a9205ae5130cd05bbf9887219e.jpg"/>
          <p:cNvSpPr>
            <a:spLocks noChangeAspect="1" noChangeArrowheads="1"/>
          </p:cNvSpPr>
          <p:nvPr/>
        </p:nvSpPr>
        <p:spPr bwMode="auto">
          <a:xfrm>
            <a:off x="158750" y="401115213"/>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1048601" name="AutoShape 9" descr="https://saylordotorg.github.io/text_elementary-algebra/section_05/c845e6e88c68d423342aeb572d2192d0.jpg"/>
          <p:cNvSpPr>
            <a:spLocks noChangeAspect="1" noChangeArrowheads="1"/>
          </p:cNvSpPr>
          <p:nvPr/>
        </p:nvSpPr>
        <p:spPr bwMode="auto">
          <a:xfrm>
            <a:off x="158750" y="423105263"/>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1048602" name="AutoShape 10" descr="https://saylordotorg.github.io/text_elementary-algebra/section_05/244fc5f57fed168b695a68b8d80c0116.jpg"/>
          <p:cNvSpPr>
            <a:spLocks noChangeAspect="1" noChangeArrowheads="1"/>
          </p:cNvSpPr>
          <p:nvPr/>
        </p:nvSpPr>
        <p:spPr bwMode="auto">
          <a:xfrm>
            <a:off x="158750" y="52104925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Tree>
  </p:cSld>
  <p:clrMapOvr>
    <a:masterClrMapping/>
  </p:clrMapOvr>
  <p:transition>
    <p:wipe dir="u"/>
  </p:transition>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a:tile tx="0" ty="0" sx="40000" sy="40000" flip="none" algn="tl"/>
        </a:blipFill>
        <a:effectLst/>
      </p:bgPr>
    </p:bg>
    <p:spTree>
      <p:nvGrpSpPr>
        <p:cNvPr id="1" name=""/>
        <p:cNvGrpSpPr/>
        <p:nvPr/>
      </p:nvGrpSpPr>
      <p:grpSpPr>
        <a:xfrm>
          <a:off x="0" y="0"/>
          <a:ext cx="0" cy="0"/>
          <a:chOff x="0" y="0"/>
          <a:chExt cx="0" cy="0"/>
        </a:xfrm>
      </p:grpSpPr>
      <p:sp>
        <p:nvSpPr>
          <p:cNvPr id="1048593" name="Rectangle 2"/>
          <p:cNvSpPr/>
          <p:nvPr/>
        </p:nvSpPr>
        <p:spPr>
          <a:xfrm>
            <a:off x="247828" y="205099"/>
            <a:ext cx="8896171" cy="5958841"/>
          </a:xfrm>
          <a:prstGeom prst="rect">
            <a:avLst/>
          </a:prstGeom>
        </p:spPr>
        <p:txBody>
          <a:bodyPr wrap="square">
            <a:spAutoFit/>
          </a:bodyPr>
          <a:lstStyle/>
          <a:p>
            <a:r>
              <a:rPr lang="en-US" u="sng" dirty="0" smtClean="0">
                <a:solidFill>
                  <a:srgbClr val="002060"/>
                </a:solidFill>
                <a:latin typeface="Bernard MT Condensed" pitchFamily="18" charset="0"/>
              </a:rPr>
              <a:t>Example-3</a:t>
            </a:r>
            <a:r>
              <a:rPr lang="en-US" dirty="0" smtClean="0">
                <a:solidFill>
                  <a:srgbClr val="002060"/>
                </a:solidFill>
              </a:rPr>
              <a:t>The difference between the two numbers is 48. The ratio of the two numbers is 7:3. What are the two numbers?</a:t>
            </a:r>
            <a:r>
              <a:rPr lang="en-US" dirty="0" smtClean="0"/>
              <a:t> </a:t>
            </a:r>
            <a:br>
              <a:rPr lang="en-US" dirty="0" smtClean="0"/>
            </a:br>
            <a:r>
              <a:rPr lang="en-US" b="1" dirty="0" smtClean="0"/>
              <a:t>Solution:</a:t>
            </a:r>
            <a:r>
              <a:rPr lang="en-US" dirty="0" smtClean="0"/>
              <a:t> </a:t>
            </a:r>
            <a:br>
              <a:rPr lang="en-US" dirty="0" smtClean="0"/>
            </a:br>
            <a:r>
              <a:rPr lang="en-US" dirty="0" smtClean="0">
                <a:solidFill>
                  <a:schemeClr val="bg1"/>
                </a:solidFill>
                <a:latin typeface="Lucida Calligraphy" pitchFamily="66" charset="0"/>
              </a:rPr>
              <a:t>Let the common ratio be x. </a:t>
            </a:r>
            <a:br>
              <a:rPr lang="en-US" dirty="0" smtClean="0">
                <a:solidFill>
                  <a:schemeClr val="bg1"/>
                </a:solidFill>
                <a:latin typeface="Lucida Calligraphy" pitchFamily="66" charset="0"/>
              </a:rPr>
            </a:br>
            <a:r>
              <a:rPr lang="en-US" dirty="0" smtClean="0">
                <a:solidFill>
                  <a:schemeClr val="bg1"/>
                </a:solidFill>
                <a:latin typeface="Lucida Calligraphy" pitchFamily="66" charset="0"/>
              </a:rPr>
              <a:t> </a:t>
            </a:r>
            <a:br>
              <a:rPr lang="en-US" dirty="0" smtClean="0">
                <a:solidFill>
                  <a:schemeClr val="bg1"/>
                </a:solidFill>
                <a:latin typeface="Lucida Calligraphy" pitchFamily="66" charset="0"/>
              </a:rPr>
            </a:br>
            <a:endParaRPr lang="en-US" dirty="0" smtClean="0">
              <a:solidFill>
                <a:schemeClr val="bg1"/>
              </a:solidFill>
              <a:latin typeface="Lucida Calligraphy" pitchFamily="66" charset="0"/>
            </a:endParaRPr>
          </a:p>
          <a:p>
            <a:r>
              <a:rPr lang="en-US" dirty="0" smtClean="0">
                <a:solidFill>
                  <a:schemeClr val="bg1"/>
                </a:solidFill>
                <a:latin typeface="Lucida Calligraphy" pitchFamily="66" charset="0"/>
              </a:rPr>
              <a:t>Their difference = 48</a:t>
            </a:r>
            <a:br>
              <a:rPr lang="en-US" dirty="0" smtClean="0">
                <a:solidFill>
                  <a:schemeClr val="bg1"/>
                </a:solidFill>
                <a:latin typeface="Lucida Calligraphy" pitchFamily="66" charset="0"/>
              </a:rPr>
            </a:br>
            <a:endParaRPr lang="en-US" dirty="0" smtClean="0">
              <a:solidFill>
                <a:schemeClr val="bg1"/>
              </a:solidFill>
              <a:latin typeface="Lucida Calligraphy" pitchFamily="66" charset="0"/>
            </a:endParaRPr>
          </a:p>
          <a:p>
            <a:r>
              <a:rPr lang="en-US" dirty="0" smtClean="0">
                <a:solidFill>
                  <a:schemeClr val="bg1"/>
                </a:solidFill>
                <a:latin typeface="Lucida Calligraphy" pitchFamily="66" charset="0"/>
              </a:rPr>
              <a:t>According to the question, </a:t>
            </a:r>
            <a:br>
              <a:rPr lang="en-US" dirty="0" smtClean="0">
                <a:solidFill>
                  <a:schemeClr val="bg1"/>
                </a:solidFill>
                <a:latin typeface="Lucida Calligraphy" pitchFamily="66" charset="0"/>
              </a:rPr>
            </a:br>
            <a:r>
              <a:rPr lang="en-US" dirty="0" smtClean="0">
                <a:solidFill>
                  <a:schemeClr val="bg1"/>
                </a:solidFill>
                <a:latin typeface="Lucida Calligraphy" pitchFamily="66" charset="0"/>
              </a:rPr>
              <a:t/>
            </a:r>
            <a:br>
              <a:rPr lang="en-US" dirty="0" smtClean="0">
                <a:solidFill>
                  <a:schemeClr val="bg1"/>
                </a:solidFill>
                <a:latin typeface="Lucida Calligraphy" pitchFamily="66" charset="0"/>
              </a:rPr>
            </a:br>
            <a:r>
              <a:rPr lang="en-US" dirty="0" smtClean="0">
                <a:solidFill>
                  <a:schemeClr val="bg1"/>
                </a:solidFill>
                <a:latin typeface="Lucida Calligraphy" pitchFamily="66" charset="0"/>
              </a:rPr>
              <a:t>7x - 3x = 48 </a:t>
            </a:r>
            <a:br>
              <a:rPr lang="en-US" dirty="0" smtClean="0">
                <a:solidFill>
                  <a:schemeClr val="bg1"/>
                </a:solidFill>
                <a:latin typeface="Lucida Calligraphy" pitchFamily="66" charset="0"/>
              </a:rPr>
            </a:br>
            <a:r>
              <a:rPr lang="en-US" dirty="0" smtClean="0">
                <a:solidFill>
                  <a:schemeClr val="bg1"/>
                </a:solidFill>
                <a:latin typeface="Lucida Calligraphy" pitchFamily="66" charset="0"/>
              </a:rPr>
              <a:t/>
            </a:r>
            <a:br>
              <a:rPr lang="en-US" dirty="0" smtClean="0">
                <a:solidFill>
                  <a:schemeClr val="bg1"/>
                </a:solidFill>
                <a:latin typeface="Lucida Calligraphy" pitchFamily="66" charset="0"/>
              </a:rPr>
            </a:br>
            <a:r>
              <a:rPr lang="en-US" dirty="0" smtClean="0">
                <a:solidFill>
                  <a:schemeClr val="bg1"/>
                </a:solidFill>
                <a:latin typeface="Lucida Calligraphy" pitchFamily="66" charset="0"/>
              </a:rPr>
              <a:t>⇒ 4x = 48 </a:t>
            </a:r>
            <a:br>
              <a:rPr lang="en-US" dirty="0" smtClean="0">
                <a:solidFill>
                  <a:schemeClr val="bg1"/>
                </a:solidFill>
                <a:latin typeface="Lucida Calligraphy" pitchFamily="66" charset="0"/>
              </a:rPr>
            </a:br>
            <a:r>
              <a:rPr lang="en-US" dirty="0" smtClean="0">
                <a:solidFill>
                  <a:schemeClr val="bg1"/>
                </a:solidFill>
                <a:latin typeface="Lucida Calligraphy" pitchFamily="66" charset="0"/>
              </a:rPr>
              <a:t/>
            </a:r>
            <a:br>
              <a:rPr lang="en-US" dirty="0" smtClean="0">
                <a:solidFill>
                  <a:schemeClr val="bg1"/>
                </a:solidFill>
                <a:latin typeface="Lucida Calligraphy" pitchFamily="66" charset="0"/>
              </a:rPr>
            </a:br>
            <a:r>
              <a:rPr lang="en-US" dirty="0" smtClean="0">
                <a:solidFill>
                  <a:schemeClr val="bg1"/>
                </a:solidFill>
                <a:latin typeface="Lucida Calligraphy" pitchFamily="66" charset="0"/>
              </a:rPr>
              <a:t>⇒ x = 48/4 </a:t>
            </a:r>
            <a:br>
              <a:rPr lang="en-US" dirty="0" smtClean="0">
                <a:solidFill>
                  <a:schemeClr val="bg1"/>
                </a:solidFill>
                <a:latin typeface="Lucida Calligraphy" pitchFamily="66" charset="0"/>
              </a:rPr>
            </a:br>
            <a:r>
              <a:rPr lang="en-US" dirty="0" smtClean="0">
                <a:solidFill>
                  <a:schemeClr val="bg1"/>
                </a:solidFill>
                <a:latin typeface="Lucida Calligraphy" pitchFamily="66" charset="0"/>
              </a:rPr>
              <a:t/>
            </a:r>
            <a:br>
              <a:rPr lang="en-US" dirty="0" smtClean="0">
                <a:solidFill>
                  <a:schemeClr val="bg1"/>
                </a:solidFill>
                <a:latin typeface="Lucida Calligraphy" pitchFamily="66" charset="0"/>
              </a:rPr>
            </a:br>
            <a:r>
              <a:rPr lang="en-US" dirty="0" smtClean="0">
                <a:solidFill>
                  <a:schemeClr val="bg1"/>
                </a:solidFill>
                <a:latin typeface="Lucida Calligraphy" pitchFamily="66" charset="0"/>
              </a:rPr>
              <a:t>⇒ x = 12</a:t>
            </a:r>
            <a:br>
              <a:rPr lang="en-US" dirty="0" smtClean="0">
                <a:solidFill>
                  <a:schemeClr val="bg1"/>
                </a:solidFill>
                <a:latin typeface="Lucida Calligraphy" pitchFamily="66" charset="0"/>
              </a:rPr>
            </a:br>
            <a:r>
              <a:rPr lang="en-US" dirty="0" smtClean="0">
                <a:solidFill>
                  <a:schemeClr val="bg1"/>
                </a:solidFill>
                <a:latin typeface="Lucida Calligraphy" pitchFamily="66" charset="0"/>
              </a:rPr>
              <a:t/>
            </a:r>
            <a:br>
              <a:rPr lang="en-US" dirty="0" smtClean="0">
                <a:solidFill>
                  <a:schemeClr val="bg1"/>
                </a:solidFill>
                <a:latin typeface="Lucida Calligraphy" pitchFamily="66" charset="0"/>
              </a:rPr>
            </a:br>
            <a:r>
              <a:rPr lang="en-US" dirty="0" smtClean="0">
                <a:solidFill>
                  <a:schemeClr val="bg1"/>
                </a:solidFill>
                <a:latin typeface="Lucida Calligraphy" pitchFamily="66" charset="0"/>
              </a:rPr>
              <a:t>Therefore, 7x = 7 × 12 = 84</a:t>
            </a:r>
            <a:br>
              <a:rPr lang="en-US" dirty="0" smtClean="0">
                <a:solidFill>
                  <a:schemeClr val="bg1"/>
                </a:solidFill>
                <a:latin typeface="Lucida Calligraphy" pitchFamily="66" charset="0"/>
              </a:rPr>
            </a:br>
            <a:r>
              <a:rPr lang="en-US" dirty="0" smtClean="0">
                <a:solidFill>
                  <a:schemeClr val="bg1"/>
                </a:solidFill>
                <a:latin typeface="Lucida Calligraphy" pitchFamily="66" charset="0"/>
              </a:rPr>
              <a:t/>
            </a:r>
            <a:br>
              <a:rPr lang="en-US" dirty="0" smtClean="0">
                <a:solidFill>
                  <a:schemeClr val="bg1"/>
                </a:solidFill>
                <a:latin typeface="Lucida Calligraphy" pitchFamily="66" charset="0"/>
              </a:rPr>
            </a:br>
            <a:r>
              <a:rPr lang="en-US" dirty="0" smtClean="0">
                <a:solidFill>
                  <a:schemeClr val="bg1"/>
                </a:solidFill>
                <a:latin typeface="Lucida Calligraphy" pitchFamily="66" charset="0"/>
              </a:rPr>
              <a:t>          3x = 3 × 12 = 36 </a:t>
            </a:r>
            <a:br>
              <a:rPr lang="en-US" dirty="0" smtClean="0">
                <a:solidFill>
                  <a:schemeClr val="bg1"/>
                </a:solidFill>
                <a:latin typeface="Lucida Calligraphy" pitchFamily="66" charset="0"/>
              </a:rPr>
            </a:br>
            <a:endParaRPr lang="en-US" dirty="0">
              <a:solidFill>
                <a:schemeClr val="bg1"/>
              </a:solidFill>
              <a:latin typeface="Lucida Calligraphy" pitchFamily="66"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95000" b="-95000"/>
          </a:stretch>
        </a:blipFill>
        <a:effectLst/>
      </p:bgPr>
    </p:bg>
    <p:spTree>
      <p:nvGrpSpPr>
        <p:cNvPr id="1" name=""/>
        <p:cNvGrpSpPr/>
        <p:nvPr/>
      </p:nvGrpSpPr>
      <p:grpSpPr>
        <a:xfrm>
          <a:off x="0" y="0"/>
          <a:ext cx="0" cy="0"/>
          <a:chOff x="0" y="0"/>
          <a:chExt cx="0" cy="0"/>
        </a:xfrm>
      </p:grpSpPr>
      <p:sp>
        <p:nvSpPr>
          <p:cNvPr id="1048584" name="Rectangle 1"/>
          <p:cNvSpPr/>
          <p:nvPr/>
        </p:nvSpPr>
        <p:spPr>
          <a:xfrm>
            <a:off x="607296" y="-1049149"/>
            <a:ext cx="7812000" cy="7825740"/>
          </a:xfrm>
          <a:prstGeom prst="rect">
            <a:avLst/>
          </a:prstGeom>
        </p:spPr>
        <p:txBody>
          <a:bodyPr>
            <a:spAutoFit/>
          </a:bodyPr>
          <a:lstStyle/>
          <a:p>
            <a:endParaRPr lang="en-IN" dirty="0" smtClean="0"/>
          </a:p>
          <a:p>
            <a:endParaRPr lang="en-IN" dirty="0" smtClean="0"/>
          </a:p>
          <a:p>
            <a:endParaRPr lang="en-IN" dirty="0" smtClean="0"/>
          </a:p>
          <a:p>
            <a:endParaRPr lang="en-IN" dirty="0" smtClean="0"/>
          </a:p>
          <a:p>
            <a:endParaRPr lang="en-IN" dirty="0" smtClean="0"/>
          </a:p>
          <a:p>
            <a:endParaRPr lang="en-IN" dirty="0" smtClean="0"/>
          </a:p>
          <a:p>
            <a:endParaRPr lang="en-IN" dirty="0" smtClean="0"/>
          </a:p>
          <a:p>
            <a:endParaRPr lang="en-IN" dirty="0" smtClean="0"/>
          </a:p>
          <a:p>
            <a:pPr>
              <a:buFont typeface="Wingdings" pitchFamily="2" charset="2"/>
              <a:buChar char="Ø"/>
            </a:pPr>
            <a:r>
              <a:rPr lang="en-IN" dirty="0" smtClean="0"/>
              <a:t>        </a:t>
            </a:r>
            <a:r>
              <a:rPr lang="en-IN" dirty="0" smtClean="0">
                <a:solidFill>
                  <a:schemeClr val="tx2"/>
                </a:solidFill>
              </a:rPr>
              <a:t>Simplify the process of solving real-world problems by creating        mathematical models that describe the relationship among unknowns</a:t>
            </a:r>
          </a:p>
          <a:p>
            <a:r>
              <a:rPr lang="en-IN" dirty="0" smtClean="0">
                <a:solidFill>
                  <a:schemeClr val="tx2"/>
                </a:solidFill>
              </a:rPr>
              <a:t>se algebra to solve the resulting equations.</a:t>
            </a:r>
          </a:p>
          <a:p>
            <a:pPr>
              <a:buFont typeface="Wingdings" pitchFamily="2" charset="2"/>
              <a:buChar char="Ø"/>
            </a:pPr>
            <a:r>
              <a:rPr lang="en-IN" dirty="0" smtClean="0">
                <a:solidFill>
                  <a:schemeClr val="tx2"/>
                </a:solidFill>
              </a:rPr>
              <a:t>       Guessing and checking for solutions is a poor practice. This </a:t>
            </a:r>
          </a:p>
          <a:p>
            <a:r>
              <a:rPr lang="en-IN" dirty="0" smtClean="0">
                <a:solidFill>
                  <a:schemeClr val="tx2"/>
                </a:solidFill>
              </a:rPr>
              <a:t>technique might sometimes produce correct answers, but is unreliable, </a:t>
            </a:r>
          </a:p>
          <a:p>
            <a:r>
              <a:rPr lang="en-IN" dirty="0" smtClean="0">
                <a:solidFill>
                  <a:schemeClr val="tx2"/>
                </a:solidFill>
              </a:rPr>
              <a:t>especially when problems become more complex.</a:t>
            </a:r>
          </a:p>
          <a:p>
            <a:pPr>
              <a:buFont typeface="Wingdings" pitchFamily="2" charset="2"/>
              <a:buChar char="Ø"/>
            </a:pPr>
            <a:r>
              <a:rPr lang="en-IN" dirty="0" smtClean="0">
                <a:solidFill>
                  <a:schemeClr val="tx2"/>
                </a:solidFill>
              </a:rPr>
              <a:t>        Read the problem several times and search for the key words </a:t>
            </a:r>
          </a:p>
          <a:p>
            <a:r>
              <a:rPr lang="en-IN" dirty="0" smtClean="0">
                <a:solidFill>
                  <a:schemeClr val="tx2"/>
                </a:solidFill>
              </a:rPr>
              <a:t>and phrases. Identify the unknowns and assign variables or expressions to the unknown quantities. Look for relationships that allow you to use only</a:t>
            </a:r>
          </a:p>
          <a:p>
            <a:r>
              <a:rPr lang="en-IN" dirty="0" smtClean="0">
                <a:solidFill>
                  <a:schemeClr val="tx2"/>
                </a:solidFill>
              </a:rPr>
              <a:t> one variable. Set up a mathematical model for the situation and use </a:t>
            </a:r>
          </a:p>
          <a:p>
            <a:r>
              <a:rPr lang="en-IN" dirty="0" smtClean="0">
                <a:solidFill>
                  <a:schemeClr val="tx2"/>
                </a:solidFill>
              </a:rPr>
              <a:t>algebra to solve the equation. Check to see if the solution makes </a:t>
            </a:r>
          </a:p>
          <a:p>
            <a:r>
              <a:rPr lang="en-IN" dirty="0" smtClean="0">
                <a:solidFill>
                  <a:schemeClr val="tx2"/>
                </a:solidFill>
              </a:rPr>
              <a:t>sense and present the solution in sentence form.</a:t>
            </a:r>
          </a:p>
          <a:p>
            <a:pPr>
              <a:buFont typeface="Wingdings" pitchFamily="2" charset="2"/>
              <a:buChar char="Ø"/>
            </a:pPr>
            <a:r>
              <a:rPr lang="en-IN" dirty="0" smtClean="0">
                <a:solidFill>
                  <a:schemeClr val="tx2"/>
                </a:solidFill>
              </a:rPr>
              <a:t>        Do not avoid word problems: solving them can be fun and rewarding. With lots of practice you will find that they really are not so bad after all.</a:t>
            </a:r>
          </a:p>
          <a:p>
            <a:r>
              <a:rPr lang="en-IN" dirty="0" smtClean="0">
                <a:solidFill>
                  <a:schemeClr val="tx2"/>
                </a:solidFill>
              </a:rPr>
              <a:t> Modelling and solving applications is one of the major reasons to study</a:t>
            </a:r>
          </a:p>
          <a:p>
            <a:r>
              <a:rPr lang="en-IN" dirty="0" smtClean="0">
                <a:solidFill>
                  <a:schemeClr val="tx2"/>
                </a:solidFill>
              </a:rPr>
              <a:t> algebra.</a:t>
            </a:r>
          </a:p>
          <a:p>
            <a:pPr>
              <a:buFont typeface="Wingdings" pitchFamily="2" charset="2"/>
              <a:buChar char="Ø"/>
            </a:pPr>
            <a:r>
              <a:rPr lang="en-IN" dirty="0" smtClean="0">
                <a:solidFill>
                  <a:schemeClr val="tx2"/>
                </a:solidFill>
              </a:rPr>
              <a:t>        Do not feel discouraged when the first attempt to solve a word</a:t>
            </a:r>
          </a:p>
          <a:p>
            <a:r>
              <a:rPr lang="en-IN" dirty="0" smtClean="0">
                <a:solidFill>
                  <a:schemeClr val="tx2"/>
                </a:solidFill>
              </a:rPr>
              <a:t> problem does not work. This is part of the process. Try something different and learn from incorrect attempts.</a:t>
            </a:r>
          </a:p>
          <a:p>
            <a:r>
              <a:rPr lang="en-IN" dirty="0" smtClean="0"/>
              <a:t/>
            </a:r>
            <a:br>
              <a:rPr lang="en-IN" dirty="0" smtClean="0"/>
            </a:br>
            <a:endParaRPr lang="en-IN" dirty="0"/>
          </a:p>
        </p:txBody>
      </p:sp>
      <p:sp>
        <p:nvSpPr>
          <p:cNvPr id="1048585" name="Rectangle 2"/>
          <p:cNvSpPr/>
          <p:nvPr/>
        </p:nvSpPr>
        <p:spPr>
          <a:xfrm>
            <a:off x="180115" y="221679"/>
            <a:ext cx="8676000" cy="1221740"/>
          </a:xfrm>
          <a:prstGeom prst="rect">
            <a:avLst/>
          </a:prstGeom>
        </p:spPr>
        <p:style>
          <a:lnRef idx="3">
            <a:schemeClr val="lt1"/>
          </a:lnRef>
          <a:fillRef idx="1">
            <a:schemeClr val="accent2"/>
          </a:fillRef>
          <a:effectRef idx="1">
            <a:schemeClr val="accent2"/>
          </a:effectRef>
          <a:fontRef idx="minor">
            <a:schemeClr val="lt1"/>
          </a:fontRef>
        </p:style>
        <p:txBody>
          <a:bodyPr>
            <a:spAutoFit/>
          </a:bodyPr>
          <a:lstStyle/>
          <a:p>
            <a:pPr algn="ctr"/>
            <a:r>
              <a:rPr lang="en-US" sz="4000" b="1" cap="all" dirty="0" smtClean="0">
                <a:solidFill>
                  <a:srgbClr val="C00000"/>
                </a:solidFill>
              </a:rPr>
              <a:t>Advice for students </a:t>
            </a:r>
            <a:endParaRPr lang="en-IN" sz="4000" b="1" cap="all" dirty="0" smtClean="0">
              <a:solidFill>
                <a:srgbClr val="C00000"/>
              </a:solidFill>
            </a:endParaRPr>
          </a:p>
          <a:p>
            <a:pPr algn="ctr"/>
            <a:r>
              <a:rPr lang="en-IN" dirty="0" smtClean="0"/>
              <a:t/>
            </a:r>
            <a:br>
              <a:rPr lang="en-IN" dirty="0" smtClean="0"/>
            </a:br>
            <a:endParaRPr lang="en-IN" dirty="0"/>
          </a:p>
        </p:txBody>
      </p:sp>
    </p:spTree>
  </p:cSld>
  <p:clrMapOvr>
    <a:masterClrMapping/>
  </p:clrMapOvr>
  <p:transition>
    <p:cut thruBlk="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68" name="Picture 2097167"/>
          <p:cNvPicPr>
            <a:picLocks/>
          </p:cNvPicPr>
          <p:nvPr/>
        </p:nvPicPr>
        <p:blipFill>
          <a:blip r:embed="rId3"/>
          <a:stretch>
            <a:fillRect/>
          </a:stretch>
        </p:blipFill>
        <p:spPr>
          <a:xfrm>
            <a:off x="207777" y="865506"/>
            <a:ext cx="9013480" cy="5992494"/>
          </a:xfrm>
          <a:prstGeom prst="rect">
            <a:avLst/>
          </a:prstGeom>
        </p:spPr>
      </p:pic>
      <p:graphicFrame>
        <p:nvGraphicFramePr>
          <p:cNvPr id="4194305" name="Table 4194304"/>
          <p:cNvGraphicFramePr>
            <a:graphicFrameLocks/>
          </p:cNvGraphicFramePr>
          <p:nvPr/>
        </p:nvGraphicFramePr>
        <p:xfrm>
          <a:off x="207777" y="123826"/>
          <a:ext cx="6858000" cy="741680"/>
        </p:xfrm>
        <a:graphic>
          <a:graphicData uri="http://schemas.openxmlformats.org/drawingml/2006/table">
            <a:tbl>
              <a:tblPr firstRow="1" bandRow="1">
                <a:tableStyleId>{5940675A-B579-460E-94D1-54222C63F5DA}</a:tableStyleId>
              </a:tblPr>
              <a:tblGrid>
                <a:gridCol w="6858000"/>
              </a:tblGrid>
              <a:tr h="741680">
                <a:tc>
                  <a:txBody>
                    <a:bodyPr/>
                    <a:lstStyle/>
                    <a:p>
                      <a:r>
                        <a:rPr lang="en-US" altLang="en-GB" sz="4800" b="1" u="sng">
                          <a:solidFill>
                            <a:srgbClr val="65FF65"/>
                          </a:solidFill>
                        </a:rPr>
                        <a:t>CONCEPT MAP</a:t>
                      </a:r>
                      <a:endParaRPr lang="en-GB" altLang="en-US" sz="4800" b="1" u="sng">
                        <a:solidFill>
                          <a:srgbClr val="65FF65"/>
                        </a:solidFill>
                      </a:endParaRPr>
                    </a:p>
                  </a:txBody>
                  <a:tcPr/>
                </a:tc>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0" t="-8000" r="20000" b="-8000"/>
          </a:stretch>
        </a:blipFill>
        <a:effectLst/>
      </p:bgPr>
    </p:bg>
    <p:spTree>
      <p:nvGrpSpPr>
        <p:cNvPr id="1" name=""/>
        <p:cNvGrpSpPr/>
        <p:nvPr/>
      </p:nvGrpSpPr>
      <p:grpSpPr>
        <a:xfrm>
          <a:off x="0" y="0"/>
          <a:ext cx="0" cy="0"/>
          <a:chOff x="0" y="0"/>
          <a:chExt cx="0" cy="0"/>
        </a:xfrm>
      </p:grpSpPr>
      <p:pic>
        <p:nvPicPr>
          <p:cNvPr id="2097152" name="Content Placeholder 4"/>
          <p:cNvPicPr>
            <a:picLocks noChangeAspect="1"/>
          </p:cNvPicPr>
          <p:nvPr/>
        </p:nvPicPr>
        <p:blipFill>
          <a:blip r:embed="rId4" cstate="print"/>
          <a:srcRect l="-11305" r="-11305"/>
          <a:stretch>
            <a:fillRect/>
          </a:stretch>
        </p:blipFill>
        <p:spPr>
          <a:xfrm>
            <a:off x="5939161" y="0"/>
            <a:ext cx="3762041" cy="6858000"/>
          </a:xfrm>
          <a:prstGeom prst="rect">
            <a:avLst/>
          </a:prstGeom>
        </p:spPr>
      </p:pic>
      <p:sp>
        <p:nvSpPr>
          <p:cNvPr id="1048589" name="Rectangle 2"/>
          <p:cNvSpPr/>
          <p:nvPr/>
        </p:nvSpPr>
        <p:spPr>
          <a:xfrm>
            <a:off x="199747" y="0"/>
            <a:ext cx="4949301" cy="98488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scene3d>
              <a:camera prst="orthographicFront"/>
              <a:lightRig rig="balanced" dir="t">
                <a:rot lat="0" lon="0" rev="2100000"/>
              </a:lightRig>
            </a:scene3d>
            <a:sp3d extrusionH="57150" prstMaterial="metal">
              <a:bevelT w="38100" h="25400"/>
              <a:contourClr>
                <a:schemeClr val="bg2"/>
              </a:contourClr>
            </a:sp3d>
          </a:bodyPr>
          <a:lstStyle/>
          <a:p>
            <a:r>
              <a:rPr lang="en-US" sz="2000" b="1" dirty="0" smtClean="0">
                <a:ln w="50800"/>
                <a:solidFill>
                  <a:schemeClr val="bg1">
                    <a:shade val="50000"/>
                  </a:schemeClr>
                </a:solidFill>
              </a:rPr>
              <a:t>A graphical structure of linear equation</a:t>
            </a:r>
          </a:p>
          <a:p>
            <a:r>
              <a:rPr lang="en-US" sz="2000" b="1" dirty="0" smtClean="0">
                <a:ln w="50800"/>
                <a:solidFill>
                  <a:schemeClr val="bg1">
                    <a:shade val="50000"/>
                  </a:schemeClr>
                </a:solidFill>
              </a:rPr>
              <a:t>showing a beautiful pattern</a:t>
            </a:r>
          </a:p>
          <a:p>
            <a:endParaRPr lang="en-US" b="1" dirty="0">
              <a:ln w="50800"/>
              <a:solidFill>
                <a:schemeClr val="bg1">
                  <a:shade val="50000"/>
                </a:schemeClr>
              </a:solidFill>
            </a:endParaRPr>
          </a:p>
        </p:txBody>
      </p:sp>
    </p:spTree>
  </p:cSld>
  <p:clrMapOvr>
    <a:masterClrMapping/>
  </p:clrMapOvr>
  <p:transition>
    <p:wipe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94304" name="Content Placeholder 7"/>
          <p:cNvGraphicFramePr>
            <a:graphicFrameLocks/>
          </p:cNvGraphicFramePr>
          <p:nvPr/>
        </p:nvGraphicFramePr>
        <p:xfrm>
          <a:off x="204185" y="887766"/>
          <a:ext cx="8780016" cy="5686068"/>
        </p:xfrm>
        <a:graphic>
          <a:graphicData uri="http://schemas.openxmlformats.org/drawingml/2006/table">
            <a:tbl>
              <a:tblPr/>
              <a:tblGrid>
                <a:gridCol w="4390008"/>
                <a:gridCol w="4390008"/>
              </a:tblGrid>
              <a:tr h="473839">
                <a:tc>
                  <a:txBody>
                    <a:bodyPr/>
                    <a:lstStyle/>
                    <a:p>
                      <a:pPr marL="0" marR="0" lvl="0" indent="0" algn="l" defTabSz="457200" rtl="0" eaLnBrk="1" fontAlgn="base" latinLnBrk="0" hangingPunct="1">
                        <a:lnSpc>
                          <a:spcPct val="100000"/>
                        </a:lnSpc>
                        <a:spcBef>
                          <a:spcPct val="0"/>
                        </a:spcBef>
                        <a:spcAft>
                          <a:spcPct val="0"/>
                        </a:spcAft>
                        <a:buClrTx/>
                        <a:buSzTx/>
                        <a:buFontTx/>
                        <a:buNone/>
                      </a:pPr>
                      <a:r>
                        <a:rPr kumimoji="0" lang="en-AU" sz="1800" b="1" i="0" u="none" strike="noStrike" cap="none" normalizeH="0" baseline="0" dirty="0" smtClean="0">
                          <a:ln>
                            <a:noFill/>
                          </a:ln>
                          <a:solidFill>
                            <a:srgbClr val="FFFFFF"/>
                          </a:solidFill>
                          <a:effectLst/>
                          <a:latin typeface="Verdana" pitchFamily="34" charset="0"/>
                          <a:ea typeface="ＭＳ Ｐゴシック" pitchFamily="2" charset="-128"/>
                        </a:rPr>
                        <a:t>Algebra language Bingo </a:t>
                      </a:r>
                      <a:endParaRPr kumimoji="0" lang="en-US" sz="1800" b="1" i="0" u="none" strike="noStrike" cap="none" normalizeH="0" baseline="0" dirty="0" smtClean="0">
                        <a:ln>
                          <a:noFill/>
                        </a:ln>
                        <a:solidFill>
                          <a:srgbClr val="FFFFFF"/>
                        </a:solidFill>
                        <a:effectLst/>
                        <a:latin typeface="Verdana" pitchFamily="34" charset="0"/>
                        <a:ea typeface="ＭＳ Ｐゴシック" pitchFamily="2" charset="-128"/>
                      </a:endParaRPr>
                    </a:p>
                  </a:txBody>
                  <a:tcPr marT="45712" marB="4571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pPr>
                      <a:endParaRPr kumimoji="0" lang="en-US" sz="1800" b="1" i="0" u="none" strike="noStrike" cap="none" normalizeH="0" baseline="0" smtClean="0">
                        <a:ln>
                          <a:noFill/>
                        </a:ln>
                        <a:solidFill>
                          <a:srgbClr val="FFFFFF"/>
                        </a:solidFill>
                        <a:effectLst/>
                        <a:latin typeface="Verdana" pitchFamily="34" charset="0"/>
                        <a:ea typeface="ＭＳ Ｐゴシック" pitchFamily="2" charset="-128"/>
                      </a:endParaRPr>
                    </a:p>
                  </a:txBody>
                  <a:tcPr marT="45712" marB="4571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solidFill>
                      <a:schemeClr val="accent1"/>
                    </a:solidFill>
                  </a:tcPr>
                </a:tc>
              </a:tr>
              <a:tr h="473839">
                <a:tc gridSpan="2">
                  <a:txBody>
                    <a:bodyPr/>
                    <a:lstStyle/>
                    <a:p>
                      <a:pPr marL="0" marR="0" lvl="0" indent="0" algn="l" defTabSz="457200" rtl="0" eaLnBrk="1" fontAlgn="base" latinLnBrk="0" hangingPunct="1">
                        <a:lnSpc>
                          <a:spcPct val="100000"/>
                        </a:lnSpc>
                        <a:spcBef>
                          <a:spcPct val="0"/>
                        </a:spcBef>
                        <a:spcAft>
                          <a:spcPct val="0"/>
                        </a:spcAft>
                        <a:buClrTx/>
                        <a:buSzTx/>
                        <a:buFontTx/>
                        <a:buNone/>
                      </a:pPr>
                      <a:r>
                        <a:rPr kumimoji="0" lang="en-AU" sz="1800" b="0" i="0" u="none" strike="noStrike" cap="none" normalizeH="0" baseline="0" smtClean="0">
                          <a:ln>
                            <a:noFill/>
                          </a:ln>
                          <a:solidFill>
                            <a:srgbClr val="000000"/>
                          </a:solidFill>
                          <a:effectLst/>
                          <a:latin typeface="Verdana" pitchFamily="34" charset="0"/>
                          <a:ea typeface="ＭＳ Ｐゴシック" pitchFamily="2" charset="-128"/>
                        </a:rPr>
                        <a:t> Draw up a 3 X 3 grid and pick 9 of these and fill in your grid </a:t>
                      </a:r>
                      <a:endParaRPr kumimoji="0" lang="en-US" sz="1800" b="0" i="0" u="none" strike="noStrike" cap="none" normalizeH="0" baseline="0" smtClean="0">
                        <a:ln>
                          <a:noFill/>
                        </a:ln>
                        <a:solidFill>
                          <a:srgbClr val="000000"/>
                        </a:solidFill>
                        <a:effectLst/>
                        <a:latin typeface="Verdana" pitchFamily="34" charset="0"/>
                        <a:ea typeface="ＭＳ Ｐゴシック" pitchFamily="2" charset="-128"/>
                      </a:endParaRPr>
                    </a:p>
                  </a:txBody>
                  <a:tcPr marT="45712" marB="4571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solidFill>
                      <a:srgbClr val="E7F3F4"/>
                    </a:solidFill>
                  </a:tcPr>
                </a:tc>
                <a:tc hMerge="1">
                  <a:txBody>
                    <a:bodyPr/>
                    <a:lstStyle/>
                    <a:p>
                      <a:endParaRPr lang="en-US"/>
                    </a:p>
                  </a:txBody>
                  <a:tcPr/>
                </a:tc>
              </a:tr>
              <a:tr h="473839">
                <a:tc>
                  <a:txBody>
                    <a:bodyPr/>
                    <a:lstStyle/>
                    <a:p>
                      <a:pPr marL="0" marR="0" lvl="0" indent="0" algn="ctr" defTabSz="457200" rtl="0" eaLnBrk="1" fontAlgn="base" latinLnBrk="0" hangingPunct="1">
                        <a:lnSpc>
                          <a:spcPct val="100000"/>
                        </a:lnSpc>
                        <a:spcBef>
                          <a:spcPct val="0"/>
                        </a:spcBef>
                        <a:spcAft>
                          <a:spcPct val="0"/>
                        </a:spcAft>
                        <a:buClrTx/>
                        <a:buSzTx/>
                        <a:buFontTx/>
                        <a:buNone/>
                      </a:pPr>
                      <a:r>
                        <a:rPr kumimoji="0" lang="en-AU" sz="2000" b="0" i="0" u="none" strike="noStrike" cap="none" normalizeH="0" baseline="0" smtClean="0">
                          <a:ln>
                            <a:noFill/>
                          </a:ln>
                          <a:solidFill>
                            <a:srgbClr val="000000"/>
                          </a:solidFill>
                          <a:effectLst/>
                          <a:latin typeface="Cambria" pitchFamily="18" charset="0"/>
                          <a:ea typeface="MS Mincho" pitchFamily="49" charset="-128"/>
                        </a:rPr>
                        <a:t>X +3</a:t>
                      </a:r>
                      <a:endParaRPr kumimoji="0" lang="en-AU" sz="1200" b="0" i="0" u="none" strike="noStrike" cap="none" normalizeH="0" baseline="0" smtClean="0">
                        <a:ln>
                          <a:noFill/>
                        </a:ln>
                        <a:solidFill>
                          <a:srgbClr val="000000"/>
                        </a:solidFill>
                        <a:effectLst/>
                        <a:latin typeface="Cambria" pitchFamily="18" charset="0"/>
                        <a:ea typeface="MS Mincho" pitchFamily="49"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r>
                        <a:rPr kumimoji="0" lang="en-AU" sz="2000" b="0" i="0" u="none" strike="noStrike" cap="none" normalizeH="0" baseline="0" smtClean="0">
                          <a:ln>
                            <a:noFill/>
                          </a:ln>
                          <a:solidFill>
                            <a:srgbClr val="000000"/>
                          </a:solidFill>
                          <a:effectLst/>
                          <a:latin typeface="Cambria" pitchFamily="18" charset="0"/>
                          <a:ea typeface="MS Mincho" pitchFamily="49" charset="-128"/>
                        </a:rPr>
                        <a:t>3a - 2</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solidFill>
                      <a:srgbClr val="F3F9FA"/>
                    </a:solidFill>
                  </a:tcPr>
                </a:tc>
              </a:tr>
              <a:tr h="473839">
                <a:tc>
                  <a:txBody>
                    <a:bodyPr/>
                    <a:lstStyle/>
                    <a:p>
                      <a:pPr marL="0" marR="0" lvl="0" indent="0" algn="ctr" defTabSz="457200" rtl="0" eaLnBrk="1" fontAlgn="base" latinLnBrk="0" hangingPunct="1">
                        <a:lnSpc>
                          <a:spcPct val="100000"/>
                        </a:lnSpc>
                        <a:spcBef>
                          <a:spcPct val="0"/>
                        </a:spcBef>
                        <a:spcAft>
                          <a:spcPct val="0"/>
                        </a:spcAft>
                        <a:buClrTx/>
                        <a:buSzTx/>
                        <a:buFontTx/>
                        <a:buNone/>
                      </a:pPr>
                      <a:r>
                        <a:rPr kumimoji="0" lang="en-AU" sz="2000" b="0" i="0" u="none" strike="noStrike" cap="none" normalizeH="0" baseline="0" smtClean="0">
                          <a:ln>
                            <a:noFill/>
                          </a:ln>
                          <a:solidFill>
                            <a:srgbClr val="000000"/>
                          </a:solidFill>
                          <a:effectLst/>
                          <a:latin typeface="Cambria" pitchFamily="18" charset="0"/>
                          <a:ea typeface="MS Mincho" pitchFamily="49" charset="-128"/>
                        </a:rPr>
                        <a:t>b - 3</a:t>
                      </a:r>
                      <a:endParaRPr kumimoji="0" lang="en-AU" sz="1200" b="0" i="0" u="none" strike="noStrike" cap="none" normalizeH="0" baseline="0" smtClean="0">
                        <a:ln>
                          <a:noFill/>
                        </a:ln>
                        <a:solidFill>
                          <a:srgbClr val="000000"/>
                        </a:solidFill>
                        <a:effectLst/>
                        <a:latin typeface="Cambria" pitchFamily="18" charset="0"/>
                        <a:ea typeface="MS Mincho" pitchFamily="49"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r>
                        <a:rPr kumimoji="0" lang="en-AU" sz="2000" b="0" i="0" u="none" strike="noStrike" cap="none" normalizeH="0" baseline="0" smtClean="0">
                          <a:ln>
                            <a:noFill/>
                          </a:ln>
                          <a:solidFill>
                            <a:srgbClr val="000000"/>
                          </a:solidFill>
                          <a:effectLst/>
                          <a:latin typeface="Cambria" pitchFamily="18" charset="0"/>
                          <a:ea typeface="MS Mincho" pitchFamily="49" charset="-128"/>
                        </a:rPr>
                        <a:t>4x + 6</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solidFill>
                      <a:srgbClr val="E7F3F4"/>
                    </a:solidFill>
                  </a:tcPr>
                </a:tc>
              </a:tr>
              <a:tr h="473839">
                <a:tc>
                  <a:txBody>
                    <a:bodyPr/>
                    <a:lstStyle/>
                    <a:p>
                      <a:pPr marL="0" marR="0" lvl="0" indent="0" algn="ctr" defTabSz="457200" rtl="0" eaLnBrk="1" fontAlgn="base" latinLnBrk="0" hangingPunct="1">
                        <a:lnSpc>
                          <a:spcPct val="100000"/>
                        </a:lnSpc>
                        <a:spcBef>
                          <a:spcPct val="0"/>
                        </a:spcBef>
                        <a:spcAft>
                          <a:spcPct val="0"/>
                        </a:spcAft>
                        <a:buClrTx/>
                        <a:buSzTx/>
                        <a:buFontTx/>
                        <a:buNone/>
                      </a:pPr>
                      <a:r>
                        <a:rPr kumimoji="0" lang="en-AU" sz="2000" b="0" i="0" u="none" strike="noStrike" cap="none" normalizeH="0" baseline="0" dirty="0" smtClean="0">
                          <a:ln>
                            <a:noFill/>
                          </a:ln>
                          <a:solidFill>
                            <a:srgbClr val="000000"/>
                          </a:solidFill>
                          <a:effectLst/>
                          <a:latin typeface="Cambria" pitchFamily="18" charset="0"/>
                          <a:ea typeface="MS Mincho" pitchFamily="49" charset="-128"/>
                        </a:rPr>
                        <a:t>3b</a:t>
                      </a:r>
                      <a:endParaRPr kumimoji="0" lang="en-AU" sz="1200" b="0" i="0" u="none" strike="noStrike" cap="none" normalizeH="0" baseline="0" dirty="0" smtClean="0">
                        <a:ln>
                          <a:noFill/>
                        </a:ln>
                        <a:solidFill>
                          <a:srgbClr val="000000"/>
                        </a:solidFill>
                        <a:effectLst/>
                        <a:latin typeface="Cambria" pitchFamily="18" charset="0"/>
                        <a:ea typeface="MS Mincho" pitchFamily="49"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r>
                        <a:rPr kumimoji="0" lang="en-AU" sz="2000" b="0" i="0" u="none" strike="noStrike" cap="none" normalizeH="0" baseline="0" smtClean="0">
                          <a:ln>
                            <a:noFill/>
                          </a:ln>
                          <a:solidFill>
                            <a:srgbClr val="000000"/>
                          </a:solidFill>
                          <a:effectLst/>
                          <a:latin typeface="Cambria" pitchFamily="18" charset="0"/>
                          <a:ea typeface="MS Mincho" pitchFamily="49" charset="-128"/>
                        </a:rPr>
                        <a:t>y-9</a:t>
                      </a:r>
                      <a:endParaRPr kumimoji="0" lang="en-AU" sz="1200" b="0" i="0" u="none" strike="noStrike" cap="none" normalizeH="0" baseline="0" smtClean="0">
                        <a:ln>
                          <a:noFill/>
                        </a:ln>
                        <a:solidFill>
                          <a:srgbClr val="000000"/>
                        </a:solidFill>
                        <a:effectLst/>
                        <a:latin typeface="Cambria" pitchFamily="18" charset="0"/>
                        <a:ea typeface="MS Mincho" pitchFamily="49"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solidFill>
                      <a:srgbClr val="F3F9FA"/>
                    </a:solidFill>
                  </a:tcPr>
                </a:tc>
              </a:tr>
              <a:tr h="473839">
                <a:tc>
                  <a:txBody>
                    <a:bodyPr/>
                    <a:lstStyle/>
                    <a:p>
                      <a:pPr marL="0" marR="0" lvl="0" indent="0" algn="ctr" defTabSz="457200" rtl="0" eaLnBrk="1" fontAlgn="base" latinLnBrk="0" hangingPunct="1">
                        <a:lnSpc>
                          <a:spcPct val="100000"/>
                        </a:lnSpc>
                        <a:spcBef>
                          <a:spcPct val="0"/>
                        </a:spcBef>
                        <a:spcAft>
                          <a:spcPct val="0"/>
                        </a:spcAft>
                        <a:buClrTx/>
                        <a:buSzTx/>
                        <a:buFontTx/>
                        <a:buNone/>
                      </a:pPr>
                      <a:r>
                        <a:rPr kumimoji="0" lang="en-AU" sz="2000" b="0" i="0" u="none" strike="noStrike" cap="none" normalizeH="0" baseline="0" smtClean="0">
                          <a:ln>
                            <a:noFill/>
                          </a:ln>
                          <a:solidFill>
                            <a:srgbClr val="000000"/>
                          </a:solidFill>
                          <a:effectLst/>
                          <a:latin typeface="Cambria" pitchFamily="18" charset="0"/>
                          <a:ea typeface="MS Mincho" pitchFamily="49" charset="-128"/>
                        </a:rPr>
                        <a:t>2x - 5</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r>
                        <a:rPr kumimoji="0" lang="en-AU" sz="2000" b="0" i="0" u="none" strike="noStrike" cap="none" normalizeH="0" baseline="0" smtClean="0">
                          <a:ln>
                            <a:noFill/>
                          </a:ln>
                          <a:solidFill>
                            <a:srgbClr val="000000"/>
                          </a:solidFill>
                          <a:effectLst/>
                          <a:latin typeface="Cambria" pitchFamily="18" charset="0"/>
                          <a:ea typeface="MS Mincho" pitchFamily="49" charset="-128"/>
                        </a:rPr>
                        <a:t>g-5</a:t>
                      </a:r>
                      <a:endParaRPr kumimoji="0" lang="en-AU" sz="1200" b="0" i="0" u="none" strike="noStrike" cap="none" normalizeH="0" baseline="0" smtClean="0">
                        <a:ln>
                          <a:noFill/>
                        </a:ln>
                        <a:solidFill>
                          <a:srgbClr val="000000"/>
                        </a:solidFill>
                        <a:effectLst/>
                        <a:latin typeface="Cambria" pitchFamily="18" charset="0"/>
                        <a:ea typeface="MS Mincho" pitchFamily="49"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solidFill>
                      <a:srgbClr val="E7F3F4"/>
                    </a:solidFill>
                  </a:tcPr>
                </a:tc>
              </a:tr>
              <a:tr h="473839">
                <a:tc>
                  <a:txBody>
                    <a:bodyPr/>
                    <a:lstStyle/>
                    <a:p>
                      <a:pPr marL="0" marR="0" lvl="0" indent="0" algn="ctr" defTabSz="457200" rtl="0" eaLnBrk="1" fontAlgn="base" latinLnBrk="0" hangingPunct="1">
                        <a:lnSpc>
                          <a:spcPct val="100000"/>
                        </a:lnSpc>
                        <a:spcBef>
                          <a:spcPct val="0"/>
                        </a:spcBef>
                        <a:spcAft>
                          <a:spcPct val="0"/>
                        </a:spcAft>
                        <a:buClrTx/>
                        <a:buSzTx/>
                        <a:buFontTx/>
                        <a:buNone/>
                      </a:pPr>
                      <a:r>
                        <a:rPr kumimoji="0" lang="en-AU" sz="2000" b="0" i="0" u="none" strike="noStrike" cap="none" normalizeH="0" baseline="0" smtClean="0">
                          <a:ln>
                            <a:noFill/>
                          </a:ln>
                          <a:solidFill>
                            <a:srgbClr val="000000"/>
                          </a:solidFill>
                          <a:effectLst/>
                          <a:latin typeface="Cambria" pitchFamily="18" charset="0"/>
                          <a:ea typeface="MS Mincho" pitchFamily="49" charset="-128"/>
                        </a:rPr>
                        <a:t>m + n</a:t>
                      </a:r>
                      <a:endParaRPr kumimoji="0" lang="en-AU" sz="1200" b="0" i="0" u="none" strike="noStrike" cap="none" normalizeH="0" baseline="0" smtClean="0">
                        <a:ln>
                          <a:noFill/>
                        </a:ln>
                        <a:solidFill>
                          <a:srgbClr val="000000"/>
                        </a:solidFill>
                        <a:effectLst/>
                        <a:latin typeface="Cambria" pitchFamily="18" charset="0"/>
                        <a:ea typeface="MS Mincho" pitchFamily="49"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r>
                        <a:rPr kumimoji="0" lang="en-AU" sz="2000" b="0" i="0" u="none" strike="noStrike" cap="none" normalizeH="0" baseline="0" smtClean="0">
                          <a:ln>
                            <a:noFill/>
                          </a:ln>
                          <a:solidFill>
                            <a:srgbClr val="000000"/>
                          </a:solidFill>
                          <a:effectLst/>
                          <a:latin typeface="Cambria" pitchFamily="18" charset="0"/>
                          <a:ea typeface="MS Mincho" pitchFamily="49" charset="-128"/>
                        </a:rPr>
                        <a:t>3(x – 2)</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solidFill>
                      <a:srgbClr val="F3F9FA"/>
                    </a:solidFill>
                  </a:tcPr>
                </a:tc>
              </a:tr>
              <a:tr h="473839">
                <a:tc>
                  <a:txBody>
                    <a:bodyPr/>
                    <a:lstStyle/>
                    <a:p>
                      <a:pPr marL="0" marR="0" lvl="0" indent="0" algn="ctr" defTabSz="457200" rtl="0" eaLnBrk="1" fontAlgn="base" latinLnBrk="0" hangingPunct="1">
                        <a:lnSpc>
                          <a:spcPct val="100000"/>
                        </a:lnSpc>
                        <a:spcBef>
                          <a:spcPct val="0"/>
                        </a:spcBef>
                        <a:spcAft>
                          <a:spcPct val="0"/>
                        </a:spcAft>
                        <a:buClrTx/>
                        <a:buSzTx/>
                        <a:buFontTx/>
                        <a:buNone/>
                      </a:pPr>
                      <a:r>
                        <a:rPr kumimoji="0" lang="en-AU" sz="2000" b="0" i="0" u="none" strike="noStrike" cap="none" normalizeH="0" baseline="0" smtClean="0">
                          <a:ln>
                            <a:noFill/>
                          </a:ln>
                          <a:solidFill>
                            <a:srgbClr val="000000"/>
                          </a:solidFill>
                          <a:effectLst/>
                          <a:latin typeface="Cambria" pitchFamily="18" charset="0"/>
                          <a:ea typeface="MS Mincho" pitchFamily="49" charset="-128"/>
                        </a:rPr>
                        <a:t>X - 4</a:t>
                      </a:r>
                      <a:endParaRPr kumimoji="0" lang="en-AU" sz="1200" b="0" i="0" u="none" strike="noStrike" cap="none" normalizeH="0" baseline="0" smtClean="0">
                        <a:ln>
                          <a:noFill/>
                        </a:ln>
                        <a:solidFill>
                          <a:srgbClr val="000000"/>
                        </a:solidFill>
                        <a:effectLst/>
                        <a:latin typeface="Cambria" pitchFamily="18" charset="0"/>
                        <a:ea typeface="MS Mincho" pitchFamily="49"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r>
                        <a:rPr kumimoji="0" lang="en-AU" sz="2000" b="0" i="0" u="none" strike="noStrike" cap="none" normalizeH="0" baseline="0" smtClean="0">
                          <a:ln>
                            <a:noFill/>
                          </a:ln>
                          <a:solidFill>
                            <a:srgbClr val="000000"/>
                          </a:solidFill>
                          <a:effectLst/>
                          <a:latin typeface="Cambria" pitchFamily="18" charset="0"/>
                          <a:ea typeface="MS Mincho" pitchFamily="49" charset="-128"/>
                        </a:rPr>
                        <a:t>2(a + b)</a:t>
                      </a:r>
                      <a:endParaRPr kumimoji="0" lang="en-AU" sz="1200" b="0" i="0" u="none" strike="noStrike" cap="none" normalizeH="0" baseline="0" smtClean="0">
                        <a:ln>
                          <a:noFill/>
                        </a:ln>
                        <a:solidFill>
                          <a:srgbClr val="000000"/>
                        </a:solidFill>
                        <a:effectLst/>
                        <a:latin typeface="Cambria" pitchFamily="18" charset="0"/>
                        <a:ea typeface="MS Mincho" pitchFamily="49"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solidFill>
                      <a:srgbClr val="E7F3F4"/>
                    </a:solidFill>
                  </a:tcPr>
                </a:tc>
              </a:tr>
              <a:tr h="473839">
                <a:tc>
                  <a:txBody>
                    <a:bodyPr/>
                    <a:lstStyle/>
                    <a:p>
                      <a:pPr marL="0" marR="0" lvl="0" indent="0" algn="ctr" defTabSz="457200" rtl="0" eaLnBrk="1" fontAlgn="base" latinLnBrk="0" hangingPunct="1">
                        <a:lnSpc>
                          <a:spcPct val="100000"/>
                        </a:lnSpc>
                        <a:spcBef>
                          <a:spcPct val="0"/>
                        </a:spcBef>
                        <a:spcAft>
                          <a:spcPct val="0"/>
                        </a:spcAft>
                        <a:buClrTx/>
                        <a:buSzTx/>
                        <a:buFontTx/>
                        <a:buNone/>
                      </a:pPr>
                      <a:r>
                        <a:rPr kumimoji="0" lang="en-AU" sz="2000" b="0" i="0" u="none" strike="noStrike" cap="none" normalizeH="0" baseline="0" smtClean="0">
                          <a:ln>
                            <a:noFill/>
                          </a:ln>
                          <a:solidFill>
                            <a:srgbClr val="000000"/>
                          </a:solidFill>
                          <a:effectLst/>
                          <a:latin typeface="Cambria" pitchFamily="18" charset="0"/>
                          <a:ea typeface="MS Mincho" pitchFamily="49" charset="-128"/>
                        </a:rPr>
                        <a:t>2k</a:t>
                      </a:r>
                      <a:endParaRPr kumimoji="0" lang="en-AU" sz="1200" b="0" i="0" u="none" strike="noStrike" cap="none" normalizeH="0" baseline="0" smtClean="0">
                        <a:ln>
                          <a:noFill/>
                        </a:ln>
                        <a:solidFill>
                          <a:srgbClr val="000000"/>
                        </a:solidFill>
                        <a:effectLst/>
                        <a:latin typeface="Cambria" pitchFamily="18" charset="0"/>
                        <a:ea typeface="MS Mincho" pitchFamily="49"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r>
                        <a:rPr kumimoji="0" lang="en-AU" sz="2000" b="0" i="0" u="none" strike="noStrike" cap="none" normalizeH="0" baseline="0" smtClean="0">
                          <a:ln>
                            <a:noFill/>
                          </a:ln>
                          <a:solidFill>
                            <a:srgbClr val="000000"/>
                          </a:solidFill>
                          <a:effectLst/>
                          <a:latin typeface="Cambria" pitchFamily="18" charset="0"/>
                          <a:ea typeface="MS Mincho" pitchFamily="49" charset="-128"/>
                        </a:rPr>
                        <a:t>3x + 6</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solidFill>
                      <a:srgbClr val="F3F9FA"/>
                    </a:solidFill>
                  </a:tcPr>
                </a:tc>
              </a:tr>
              <a:tr h="473839">
                <a:tc>
                  <a:txBody>
                    <a:bodyPr/>
                    <a:lstStyle/>
                    <a:p>
                      <a:pPr marL="0" marR="0" lvl="0" indent="0" algn="ctr" defTabSz="457200" rtl="0" eaLnBrk="1" fontAlgn="base" latinLnBrk="0" hangingPunct="1">
                        <a:lnSpc>
                          <a:spcPct val="100000"/>
                        </a:lnSpc>
                        <a:spcBef>
                          <a:spcPct val="0"/>
                        </a:spcBef>
                        <a:spcAft>
                          <a:spcPct val="0"/>
                        </a:spcAft>
                        <a:buClrTx/>
                        <a:buSzTx/>
                        <a:buFontTx/>
                        <a:buNone/>
                      </a:pPr>
                      <a:r>
                        <a:rPr kumimoji="0" lang="en-AU" sz="2000" b="0" i="0" u="none" strike="noStrike" cap="none" normalizeH="0" baseline="0" smtClean="0">
                          <a:ln>
                            <a:noFill/>
                          </a:ln>
                          <a:solidFill>
                            <a:srgbClr val="000000"/>
                          </a:solidFill>
                          <a:effectLst/>
                          <a:latin typeface="Cambria" pitchFamily="18" charset="0"/>
                          <a:ea typeface="MS Mincho" pitchFamily="49" charset="-128"/>
                        </a:rPr>
                        <a:t>3 + 5 + 7</a:t>
                      </a:r>
                      <a:endParaRPr kumimoji="0" lang="en-AU" sz="1200" b="0" i="0" u="none" strike="noStrike" cap="none" normalizeH="0" baseline="0" smtClean="0">
                        <a:ln>
                          <a:noFill/>
                        </a:ln>
                        <a:solidFill>
                          <a:srgbClr val="000000"/>
                        </a:solidFill>
                        <a:effectLst/>
                        <a:latin typeface="Cambria" pitchFamily="18" charset="0"/>
                        <a:ea typeface="MS Mincho" pitchFamily="49"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r>
                        <a:rPr kumimoji="0" lang="en-AU" sz="2000" b="0" i="0" u="none" strike="noStrike" cap="none" normalizeH="0" baseline="0" smtClean="0">
                          <a:ln>
                            <a:noFill/>
                          </a:ln>
                          <a:solidFill>
                            <a:srgbClr val="000000"/>
                          </a:solidFill>
                          <a:effectLst/>
                          <a:latin typeface="Cambria" pitchFamily="18" charset="0"/>
                          <a:ea typeface="MS Mincho" pitchFamily="49" charset="-128"/>
                        </a:rPr>
                        <a:t>4A</a:t>
                      </a:r>
                      <a:endParaRPr kumimoji="0" lang="en-AU" sz="1200" b="0" i="0" u="none" strike="noStrike" cap="none" normalizeH="0" baseline="0" smtClean="0">
                        <a:ln>
                          <a:noFill/>
                        </a:ln>
                        <a:solidFill>
                          <a:srgbClr val="000000"/>
                        </a:solidFill>
                        <a:effectLst/>
                        <a:latin typeface="Cambria" pitchFamily="18" charset="0"/>
                        <a:ea typeface="MS Mincho" pitchFamily="49"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solidFill>
                      <a:srgbClr val="E7F3F4"/>
                    </a:solidFill>
                  </a:tcPr>
                </a:tc>
              </a:tr>
              <a:tr h="473839">
                <a:tc>
                  <a:txBody>
                    <a:bodyPr/>
                    <a:lstStyle/>
                    <a:p>
                      <a:pPr marL="0" marR="0" lvl="0" indent="0" algn="ctr" defTabSz="457200" rtl="0" eaLnBrk="1" fontAlgn="base" latinLnBrk="0" hangingPunct="1">
                        <a:lnSpc>
                          <a:spcPct val="100000"/>
                        </a:lnSpc>
                        <a:spcBef>
                          <a:spcPct val="0"/>
                        </a:spcBef>
                        <a:spcAft>
                          <a:spcPct val="0"/>
                        </a:spcAft>
                        <a:buClrTx/>
                        <a:buSzTx/>
                        <a:buFontTx/>
                        <a:buNone/>
                      </a:pPr>
                      <a:r>
                        <a:rPr kumimoji="0" lang="en-AU" sz="2000" b="0" i="0" u="none" strike="noStrike" cap="none" normalizeH="0" baseline="0" smtClean="0">
                          <a:ln>
                            <a:noFill/>
                          </a:ln>
                          <a:solidFill>
                            <a:srgbClr val="000000"/>
                          </a:solidFill>
                          <a:effectLst/>
                          <a:latin typeface="Cambria" pitchFamily="18" charset="0"/>
                          <a:ea typeface="MS Mincho" pitchFamily="49" charset="-128"/>
                        </a:rPr>
                        <a:t>2p + 2</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r>
                        <a:rPr kumimoji="0" lang="en-AU" sz="2000" b="0" i="0" u="none" strike="noStrike" cap="none" normalizeH="0" baseline="0" smtClean="0">
                          <a:ln>
                            <a:noFill/>
                          </a:ln>
                          <a:solidFill>
                            <a:srgbClr val="000000"/>
                          </a:solidFill>
                          <a:effectLst/>
                          <a:latin typeface="Cambria" pitchFamily="18" charset="0"/>
                          <a:ea typeface="MS Mincho" pitchFamily="49" charset="-128"/>
                        </a:rPr>
                        <a:t>Y + 3</a:t>
                      </a:r>
                      <a:endParaRPr kumimoji="0" lang="en-AU" sz="1200" b="0" i="0" u="none" strike="noStrike" cap="none" normalizeH="0" baseline="0" smtClean="0">
                        <a:ln>
                          <a:noFill/>
                        </a:ln>
                        <a:solidFill>
                          <a:srgbClr val="000000"/>
                        </a:solidFill>
                        <a:effectLst/>
                        <a:latin typeface="Cambria" pitchFamily="18" charset="0"/>
                        <a:ea typeface="MS Mincho" pitchFamily="49"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solidFill>
                      <a:srgbClr val="F3F9FA"/>
                    </a:solidFill>
                  </a:tcPr>
                </a:tc>
              </a:tr>
              <a:tr h="473839">
                <a:tc>
                  <a:txBody>
                    <a:bodyPr/>
                    <a:lstStyle/>
                    <a:p>
                      <a:pPr marL="0" marR="0" lvl="0" indent="0" algn="ctr" defTabSz="457200" rtl="0" eaLnBrk="1" fontAlgn="base" latinLnBrk="0" hangingPunct="1">
                        <a:lnSpc>
                          <a:spcPct val="100000"/>
                        </a:lnSpc>
                        <a:spcBef>
                          <a:spcPct val="0"/>
                        </a:spcBef>
                        <a:spcAft>
                          <a:spcPct val="0"/>
                        </a:spcAft>
                        <a:buClrTx/>
                        <a:buSzTx/>
                        <a:buFontTx/>
                        <a:buNone/>
                      </a:pPr>
                      <a:r>
                        <a:rPr kumimoji="0" lang="en-AU" sz="2000" b="0" i="0" u="none" strike="noStrike" cap="none" normalizeH="0" baseline="0" smtClean="0">
                          <a:ln>
                            <a:noFill/>
                          </a:ln>
                          <a:solidFill>
                            <a:srgbClr val="000000"/>
                          </a:solidFill>
                          <a:effectLst/>
                          <a:latin typeface="Cambria" pitchFamily="18" charset="0"/>
                          <a:ea typeface="MS Mincho" pitchFamily="49" charset="-128"/>
                        </a:rPr>
                        <a:t>mf</a:t>
                      </a:r>
                      <a:endParaRPr kumimoji="0" lang="en-AU" sz="1200" b="0" i="0" u="none" strike="noStrike" cap="none" normalizeH="0" baseline="0" smtClean="0">
                        <a:ln>
                          <a:noFill/>
                        </a:ln>
                        <a:solidFill>
                          <a:srgbClr val="000000"/>
                        </a:solidFill>
                        <a:effectLst/>
                        <a:latin typeface="Cambria" pitchFamily="18" charset="0"/>
                        <a:ea typeface="MS Mincho" pitchFamily="49"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r>
                        <a:rPr kumimoji="0" lang="en-AU" sz="2000" b="0" i="0" u="none" strike="noStrike" cap="none" normalizeH="0" baseline="0" dirty="0" smtClean="0">
                          <a:ln>
                            <a:noFill/>
                          </a:ln>
                          <a:solidFill>
                            <a:srgbClr val="000000"/>
                          </a:solidFill>
                          <a:effectLst/>
                          <a:latin typeface="Cambria" pitchFamily="18" charset="0"/>
                          <a:ea typeface="MS Mincho" pitchFamily="49" charset="-128"/>
                        </a:rPr>
                        <a:t>6y</a:t>
                      </a:r>
                      <a:endParaRPr kumimoji="0" lang="en-AU" sz="1200" b="0" i="0" u="none" strike="noStrike" cap="none" normalizeH="0" baseline="0" dirty="0" smtClean="0">
                        <a:ln>
                          <a:noFill/>
                        </a:ln>
                        <a:solidFill>
                          <a:srgbClr val="000000"/>
                        </a:solidFill>
                        <a:effectLst/>
                        <a:latin typeface="Cambria" pitchFamily="18" charset="0"/>
                        <a:ea typeface="MS Mincho" pitchFamily="49"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solidFill>
                      <a:srgbClr val="E7F3F4"/>
                    </a:solidFill>
                  </a:tcPr>
                </a:tc>
              </a:tr>
            </a:tbl>
          </a:graphicData>
        </a:graphic>
      </p:graphicFrame>
      <p:sp>
        <p:nvSpPr>
          <p:cNvPr id="1048594" name="Rectangle 2"/>
          <p:cNvSpPr/>
          <p:nvPr/>
        </p:nvSpPr>
        <p:spPr>
          <a:xfrm>
            <a:off x="976867" y="319596"/>
            <a:ext cx="6143023" cy="523220"/>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lgerian" pitchFamily="82" charset="0"/>
              </a:rPr>
              <a:t>HOME ASSIGNMENT</a:t>
            </a:r>
            <a:endPar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lgerian" pitchFamily="82"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1048622" name="Rectangle 1"/>
          <p:cNvSpPr/>
          <p:nvPr/>
        </p:nvSpPr>
        <p:spPr>
          <a:xfrm>
            <a:off x="1726250" y="0"/>
            <a:ext cx="6306797" cy="1221740"/>
          </a:xfrm>
          <a:prstGeom prst="rect">
            <a:avLst/>
          </a:prstGeom>
          <a:noFill/>
        </p:spPr>
        <p:style>
          <a:lnRef idx="3">
            <a:schemeClr val="lt1"/>
          </a:lnRef>
          <a:fillRef idx="1">
            <a:schemeClr val="dk1"/>
          </a:fillRef>
          <a:effectRef idx="1">
            <a:schemeClr val="dk1"/>
          </a:effectRef>
          <a:fontRef idx="minor">
            <a:schemeClr val="lt1"/>
          </a:fontRef>
        </p:style>
        <p:txBody>
          <a:bodyPr wrap="square">
            <a:spAutoFit/>
          </a:bodyPr>
          <a:lstStyle/>
          <a:p>
            <a:pPr algn="ctr"/>
            <a:r>
              <a:rPr lang="en-IN" sz="4000" b="1" dirty="0" smtClean="0">
                <a:ln w="18000">
                  <a:solidFill>
                    <a:schemeClr val="accent2">
                      <a:satMod val="140000"/>
                    </a:schemeClr>
                  </a:solidFill>
                  <a:prstDash val="solid"/>
                  <a:miter lim="800000"/>
                </a:ln>
                <a:solidFill>
                  <a:srgbClr val="00B050"/>
                </a:solidFill>
                <a:effectLst>
                  <a:outerShdw blurRad="25500" dist="23000" dir="7020000" algn="tl">
                    <a:srgbClr val="000000">
                      <a:alpha val="50000"/>
                    </a:srgbClr>
                  </a:outerShdw>
                </a:effectLst>
                <a:latin typeface="Algerian" pitchFamily="82" charset="0"/>
              </a:rPr>
              <a:t>LEARNING OBJECTIVES</a:t>
            </a:r>
          </a:p>
          <a:p>
            <a:pPr algn="ctr"/>
            <a:r>
              <a:rPr lang="en-IN" b="1" dirty="0" smtClean="0">
                <a:ln w="18000">
                  <a:solidFill>
                    <a:schemeClr val="accent2">
                      <a:satMod val="140000"/>
                    </a:schemeClr>
                  </a:solidFill>
                  <a:prstDash val="solid"/>
                  <a:miter lim="800000"/>
                </a:ln>
                <a:solidFill>
                  <a:srgbClr val="00B050"/>
                </a:solidFill>
                <a:effectLst>
                  <a:outerShdw blurRad="25500" dist="23000" dir="7020000" algn="tl">
                    <a:srgbClr val="000000">
                      <a:alpha val="50000"/>
                    </a:srgbClr>
                  </a:outerShdw>
                </a:effectLst>
              </a:rPr>
              <a:t/>
            </a:r>
            <a:br>
              <a:rPr lang="en-IN" b="1" dirty="0" smtClean="0">
                <a:ln w="18000">
                  <a:solidFill>
                    <a:schemeClr val="accent2">
                      <a:satMod val="140000"/>
                    </a:schemeClr>
                  </a:solidFill>
                  <a:prstDash val="solid"/>
                  <a:miter lim="800000"/>
                </a:ln>
                <a:solidFill>
                  <a:srgbClr val="00B050"/>
                </a:solidFill>
                <a:effectLst>
                  <a:outerShdw blurRad="25500" dist="23000" dir="7020000" algn="tl">
                    <a:srgbClr val="000000">
                      <a:alpha val="50000"/>
                    </a:srgbClr>
                  </a:outerShdw>
                </a:effectLst>
              </a:rPr>
            </a:br>
            <a:endParaRPr lang="en-IN" b="1" dirty="0">
              <a:ln w="18000">
                <a:solidFill>
                  <a:schemeClr val="accent2">
                    <a:satMod val="140000"/>
                  </a:schemeClr>
                </a:solidFill>
                <a:prstDash val="solid"/>
                <a:miter lim="800000"/>
              </a:ln>
              <a:solidFill>
                <a:srgbClr val="00B050"/>
              </a:solidFill>
              <a:effectLst>
                <a:outerShdw blurRad="25500" dist="23000" dir="7020000" algn="tl">
                  <a:srgbClr val="000000">
                    <a:alpha val="50000"/>
                  </a:srgbClr>
                </a:outerShdw>
              </a:effectLst>
            </a:endParaRPr>
          </a:p>
        </p:txBody>
      </p:sp>
      <p:sp>
        <p:nvSpPr>
          <p:cNvPr id="1048623" name="Rectangle 4"/>
          <p:cNvSpPr/>
          <p:nvPr/>
        </p:nvSpPr>
        <p:spPr>
          <a:xfrm>
            <a:off x="387864" y="1291285"/>
            <a:ext cx="8352000" cy="4980940"/>
          </a:xfrm>
          <a:prstGeom prst="rect">
            <a:avLst/>
          </a:prstGeom>
        </p:spPr>
        <p:txBody>
          <a:bodyPr wrap="square">
            <a:spAutoFit/>
          </a:bodyPr>
          <a:lstStyle/>
          <a:p>
            <a:pPr>
              <a:buFont typeface="Wingdings" pitchFamily="2" charset="2"/>
              <a:buChar char="Ø"/>
            </a:pPr>
            <a:r>
              <a:rPr lang="en-IN" sz="2400" b="1" dirty="0" smtClean="0">
                <a:solidFill>
                  <a:srgbClr val="C00000"/>
                </a:solidFill>
                <a:latin typeface="Maiandra GD" pitchFamily="34" charset="0"/>
              </a:rPr>
              <a:t>Identify key words and phrases, translate sentences to                          mathematical equations, and develop strategies to </a:t>
            </a:r>
          </a:p>
          <a:p>
            <a:r>
              <a:rPr lang="en-IN" sz="2400" b="1" dirty="0" smtClean="0">
                <a:solidFill>
                  <a:srgbClr val="C00000"/>
                </a:solidFill>
                <a:latin typeface="Maiandra GD" pitchFamily="34" charset="0"/>
              </a:rPr>
              <a:t>solve problems.</a:t>
            </a:r>
          </a:p>
          <a:p>
            <a:endParaRPr lang="en-IN" sz="2400" b="1" dirty="0" smtClean="0">
              <a:solidFill>
                <a:srgbClr val="C00000"/>
              </a:solidFill>
              <a:latin typeface="Maiandra GD" pitchFamily="34" charset="0"/>
            </a:endParaRPr>
          </a:p>
          <a:p>
            <a:pPr>
              <a:buFont typeface="Wingdings" pitchFamily="2" charset="2"/>
              <a:buChar char="Ø"/>
            </a:pPr>
            <a:r>
              <a:rPr lang="en-IN" sz="2400" b="1" dirty="0" smtClean="0">
                <a:solidFill>
                  <a:srgbClr val="C00000"/>
                </a:solidFill>
                <a:latin typeface="Maiandra GD" pitchFamily="34" charset="0"/>
              </a:rPr>
              <a:t>Solve word problems involving relationships between numbers.</a:t>
            </a:r>
          </a:p>
          <a:p>
            <a:pPr>
              <a:buFont typeface="Wingdings" pitchFamily="2" charset="2"/>
              <a:buChar char="Ø"/>
            </a:pPr>
            <a:endParaRPr lang="en-IN" sz="2400" b="1" dirty="0" smtClean="0">
              <a:solidFill>
                <a:srgbClr val="C00000"/>
              </a:solidFill>
              <a:latin typeface="Maiandra GD" pitchFamily="34" charset="0"/>
            </a:endParaRPr>
          </a:p>
          <a:p>
            <a:pPr>
              <a:buFont typeface="Wingdings" pitchFamily="2" charset="2"/>
              <a:buChar char="Ø"/>
            </a:pPr>
            <a:r>
              <a:rPr lang="en-IN" sz="2400" b="1" dirty="0" smtClean="0">
                <a:solidFill>
                  <a:srgbClr val="C00000"/>
                </a:solidFill>
                <a:latin typeface="Maiandra GD" pitchFamily="34" charset="0"/>
              </a:rPr>
              <a:t>Solve geometric problems involving perimeter.</a:t>
            </a:r>
          </a:p>
          <a:p>
            <a:pPr>
              <a:buFont typeface="Wingdings" pitchFamily="2" charset="2"/>
              <a:buChar char="Ø"/>
            </a:pPr>
            <a:endParaRPr lang="en-IN" sz="2400" b="1" dirty="0" smtClean="0">
              <a:solidFill>
                <a:srgbClr val="C00000"/>
              </a:solidFill>
              <a:latin typeface="Maiandra GD" pitchFamily="34" charset="0"/>
            </a:endParaRPr>
          </a:p>
          <a:p>
            <a:pPr>
              <a:buFont typeface="Wingdings" pitchFamily="2" charset="2"/>
              <a:buChar char="Ø"/>
            </a:pPr>
            <a:r>
              <a:rPr lang="en-IN" sz="2400" b="1" dirty="0" smtClean="0">
                <a:solidFill>
                  <a:srgbClr val="C00000"/>
                </a:solidFill>
                <a:latin typeface="Maiandra GD" pitchFamily="34" charset="0"/>
              </a:rPr>
              <a:t>Solve percentage  and money problems including simple interest.</a:t>
            </a:r>
          </a:p>
          <a:p>
            <a:endParaRPr lang="en-IN" sz="2400" b="1" dirty="0" smtClean="0">
              <a:solidFill>
                <a:srgbClr val="C00000"/>
              </a:solidFill>
              <a:latin typeface="Maiandra GD" pitchFamily="34" charset="0"/>
            </a:endParaRPr>
          </a:p>
          <a:p>
            <a:pPr>
              <a:buFont typeface="Wingdings" pitchFamily="2" charset="2"/>
              <a:buChar char="Ø"/>
            </a:pPr>
            <a:r>
              <a:rPr lang="en-IN" sz="2400" b="1" dirty="0" smtClean="0">
                <a:solidFill>
                  <a:srgbClr val="C00000"/>
                </a:solidFill>
                <a:latin typeface="Maiandra GD" pitchFamily="34" charset="0"/>
              </a:rPr>
              <a:t>Set up and solve uniform motion problems.</a:t>
            </a:r>
          </a:p>
          <a:p>
            <a:endParaRPr lang="en-IN" b="1" dirty="0"/>
          </a:p>
        </p:txBody>
      </p:sp>
    </p:spTree>
  </p:cSld>
  <p:clrMapOvr>
    <a:masterClrMapping/>
  </p:clrMapOvr>
  <p:transition>
    <p:dissolve/>
  </p:transition>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contrast="100000"/>
          </a:blip>
          <a:srcRect/>
          <a:stretch>
            <a:fillRect l="-19000" t="-2000" r="-16000" b="22000"/>
          </a:stretch>
        </a:blipFill>
        <a:effectLst/>
      </p:bgPr>
    </p:bg>
    <p:spTree>
      <p:nvGrpSpPr>
        <p:cNvPr id="1" name=""/>
        <p:cNvGrpSpPr/>
        <p:nvPr/>
      </p:nvGrpSpPr>
      <p:grpSpPr>
        <a:xfrm>
          <a:off x="0" y="0"/>
          <a:ext cx="0" cy="0"/>
          <a:chOff x="0" y="0"/>
          <a:chExt cx="0" cy="0"/>
        </a:xfrm>
      </p:grpSpPr>
      <p:pic>
        <p:nvPicPr>
          <p:cNvPr id="2097153" name="Picture 2" descr="C:\Users\user\Desktop\SAVE_20200417_084858.jpg"/>
          <p:cNvPicPr>
            <a:picLocks noChangeAspect="1" noChangeArrowheads="1"/>
          </p:cNvPicPr>
          <p:nvPr/>
        </p:nvPicPr>
        <p:blipFill>
          <a:blip r:embed="rId3"/>
          <a:srcRect/>
          <a:stretch>
            <a:fillRect/>
          </a:stretch>
        </p:blipFill>
        <p:spPr bwMode="auto">
          <a:xfrm>
            <a:off x="3314700" y="3330723"/>
            <a:ext cx="5829300" cy="3655464"/>
          </a:xfrm>
          <a:prstGeom prst="ellipse">
            <a:avLst/>
          </a:prstGeom>
          <a:ln>
            <a:noFill/>
          </a:ln>
          <a:effectLst>
            <a:softEdge rad="112500"/>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0">
          <a:blip r:embed="rId3"/>
          <a:srcRect/>
          <a:tile tx="0" ty="0" sx="40000" sy="40000" flip="none" algn="tl"/>
        </a:blipFill>
        <a:effectLst/>
      </p:bgPr>
    </p:bg>
    <p:spTree>
      <p:nvGrpSpPr>
        <p:cNvPr id="1" name=""/>
        <p:cNvGrpSpPr/>
        <p:nvPr/>
      </p:nvGrpSpPr>
      <p:grpSpPr>
        <a:xfrm>
          <a:off x="0" y="0"/>
          <a:ext cx="0" cy="0"/>
          <a:chOff x="0" y="0"/>
          <a:chExt cx="0" cy="0"/>
        </a:xfrm>
      </p:grpSpPr>
      <p:sp>
        <p:nvSpPr>
          <p:cNvPr id="1048624" name="Content Placeholder 2"/>
          <p:cNvSpPr>
            <a:spLocks noGrp="1"/>
          </p:cNvSpPr>
          <p:nvPr>
            <p:ph idx="1"/>
          </p:nvPr>
        </p:nvSpPr>
        <p:spPr>
          <a:xfrm>
            <a:off x="457200" y="1489105"/>
            <a:ext cx="8229600" cy="4689504"/>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buNone/>
            </a:pPr>
            <a:r>
              <a:rPr lang="en-US" sz="3200" b="1" spc="50" dirty="0" smtClean="0">
                <a:ln w="11430"/>
                <a:solidFill>
                  <a:schemeClr val="tx2">
                    <a:lumMod val="10000"/>
                  </a:schemeClr>
                </a:solidFill>
                <a:effectLst>
                  <a:outerShdw blurRad="76200" dist="50800" dir="5400000" algn="tl" rotWithShape="0">
                    <a:srgbClr val="000000">
                      <a:alpha val="65000"/>
                    </a:srgbClr>
                  </a:outerShdw>
                </a:effectLst>
                <a:latin typeface="Blackadder ITC" pitchFamily="82" charset="0"/>
              </a:rPr>
              <a:t>  THINK OF   a number.</a:t>
            </a:r>
          </a:p>
          <a:p>
            <a:r>
              <a:rPr lang="en-US" sz="3200" b="1" spc="50" dirty="0" smtClean="0">
                <a:ln w="11430"/>
                <a:solidFill>
                  <a:schemeClr val="tx2">
                    <a:lumMod val="10000"/>
                  </a:schemeClr>
                </a:solidFill>
                <a:effectLst>
                  <a:outerShdw blurRad="76200" dist="50800" dir="5400000" algn="tl" rotWithShape="0">
                    <a:srgbClr val="000000">
                      <a:alpha val="65000"/>
                    </a:srgbClr>
                  </a:outerShdw>
                </a:effectLst>
                <a:latin typeface="Blackadder ITC" pitchFamily="82" charset="0"/>
              </a:rPr>
              <a:t>Multiply it by 2.</a:t>
            </a:r>
          </a:p>
          <a:p>
            <a:r>
              <a:rPr lang="en-US" sz="3200" b="1" spc="50" dirty="0" smtClean="0">
                <a:ln w="11430"/>
                <a:solidFill>
                  <a:schemeClr val="tx2">
                    <a:lumMod val="10000"/>
                  </a:schemeClr>
                </a:solidFill>
                <a:effectLst>
                  <a:outerShdw blurRad="76200" dist="50800" dir="5400000" algn="tl" rotWithShape="0">
                    <a:srgbClr val="000000">
                      <a:alpha val="65000"/>
                    </a:srgbClr>
                  </a:outerShdw>
                </a:effectLst>
                <a:latin typeface="Blackadder ITC" pitchFamily="82" charset="0"/>
              </a:rPr>
              <a:t>Add  10 now. </a:t>
            </a:r>
          </a:p>
          <a:p>
            <a:r>
              <a:rPr lang="en-US" sz="3200" b="1" spc="50" dirty="0" smtClean="0">
                <a:ln w="11430"/>
                <a:solidFill>
                  <a:schemeClr val="tx2">
                    <a:lumMod val="10000"/>
                  </a:schemeClr>
                </a:solidFill>
                <a:effectLst>
                  <a:outerShdw blurRad="76200" dist="50800" dir="5400000" algn="tl" rotWithShape="0">
                    <a:srgbClr val="000000">
                      <a:alpha val="65000"/>
                    </a:srgbClr>
                  </a:outerShdw>
                </a:effectLst>
                <a:latin typeface="Blackadder ITC" pitchFamily="82" charset="0"/>
              </a:rPr>
              <a:t>Divide the number by 2</a:t>
            </a:r>
          </a:p>
          <a:p>
            <a:r>
              <a:rPr lang="en-US" sz="3200" b="1" spc="50" dirty="0" smtClean="0">
                <a:ln w="11430"/>
                <a:solidFill>
                  <a:schemeClr val="tx2">
                    <a:lumMod val="10000"/>
                  </a:schemeClr>
                </a:solidFill>
                <a:effectLst>
                  <a:outerShdw blurRad="76200" dist="50800" dir="5400000" algn="tl" rotWithShape="0">
                    <a:srgbClr val="000000">
                      <a:alpha val="65000"/>
                    </a:srgbClr>
                  </a:outerShdw>
                </a:effectLst>
                <a:latin typeface="Blackadder ITC" pitchFamily="82" charset="0"/>
              </a:rPr>
              <a:t>Now Subtract 5 from the number. </a:t>
            </a:r>
          </a:p>
          <a:p>
            <a:r>
              <a:rPr lang="en-US" sz="3200" b="1" spc="50" dirty="0" smtClean="0">
                <a:ln w="11430"/>
                <a:solidFill>
                  <a:schemeClr val="tx2">
                    <a:lumMod val="10000"/>
                  </a:schemeClr>
                </a:solidFill>
                <a:effectLst>
                  <a:outerShdw blurRad="76200" dist="50800" dir="5400000" algn="tl" rotWithShape="0">
                    <a:srgbClr val="000000">
                      <a:alpha val="65000"/>
                    </a:srgbClr>
                  </a:outerShdw>
                </a:effectLst>
                <a:latin typeface="Blackadder ITC" pitchFamily="82" charset="0"/>
              </a:rPr>
              <a:t>Now you will get the number which you took in starting</a:t>
            </a:r>
            <a:r>
              <a:rPr lang="en-US" b="1" spc="50" dirty="0" smtClean="0">
                <a:ln w="11430"/>
                <a:solidFill>
                  <a:schemeClr val="tx2">
                    <a:lumMod val="10000"/>
                  </a:schemeClr>
                </a:solidFill>
                <a:effectLst>
                  <a:outerShdw blurRad="76200" dist="50800" dir="5400000" algn="tl" rotWithShape="0">
                    <a:srgbClr val="000000">
                      <a:alpha val="65000"/>
                    </a:srgbClr>
                  </a:outerShdw>
                </a:effectLst>
                <a:latin typeface="Blackadder ITC" pitchFamily="82" charset="0"/>
              </a:rPr>
              <a:t>. </a:t>
            </a:r>
            <a:endParaRPr lang="en-US" b="1" spc="50" dirty="0">
              <a:ln w="11430"/>
              <a:solidFill>
                <a:schemeClr val="tx2">
                  <a:lumMod val="10000"/>
                </a:schemeClr>
              </a:solidFill>
              <a:effectLst>
                <a:outerShdw blurRad="76200" dist="50800" dir="5400000" algn="tl" rotWithShape="0">
                  <a:srgbClr val="000000">
                    <a:alpha val="65000"/>
                  </a:srgbClr>
                </a:outerShdw>
              </a:effectLst>
              <a:latin typeface="Blackadder ITC" pitchFamily="82" charset="0"/>
            </a:endParaRPr>
          </a:p>
        </p:txBody>
      </p:sp>
      <p:sp>
        <p:nvSpPr>
          <p:cNvPr id="1048625" name="Title 1"/>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ernard MT Condensed" pitchFamily="18" charset="0"/>
              </a:rPr>
              <a:t>Game……</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ernard MT Condensed" pitchFamily="18" charset="0"/>
            </a:endParaRPr>
          </a:p>
        </p:txBody>
      </p:sp>
      <p:sp>
        <p:nvSpPr>
          <p:cNvPr id="1048626" name="TextBox 3"/>
          <p:cNvSpPr txBox="1"/>
          <p:nvPr/>
        </p:nvSpPr>
        <p:spPr>
          <a:xfrm>
            <a:off x="4038600" y="5715000"/>
            <a:ext cx="3962400" cy="369332"/>
          </a:xfrm>
          <a:prstGeom prst="rect">
            <a:avLst/>
          </a:prstGeom>
          <a:noFill/>
        </p:spPr>
        <p:txBody>
          <a:bodyPr wrap="square" rtlCol="0">
            <a:spAutoFit/>
          </a:bodyPr>
          <a:lstStyle/>
          <a:p>
            <a:r>
              <a:rPr lang="en-US" b="1" dirty="0" smtClean="0"/>
              <a:t> </a:t>
            </a:r>
            <a:endParaRPr lang="en-US" b="1" dirty="0"/>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48624">
                                            <p:txEl>
                                              <p:pRg st="0" end="0"/>
                                            </p:txEl>
                                          </p:spTgt>
                                        </p:tgtEl>
                                        <p:attrNameLst>
                                          <p:attrName>style.visibility</p:attrName>
                                        </p:attrNameLst>
                                      </p:cBhvr>
                                      <p:to>
                                        <p:strVal val="visible"/>
                                      </p:to>
                                    </p:set>
                                    <p:animEffect transition="in" filter="dissolve">
                                      <p:cBhvr>
                                        <p:cTn id="7" dur="500"/>
                                        <p:tgtEl>
                                          <p:spTgt spid="104862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48624">
                                            <p:txEl>
                                              <p:pRg st="1" end="1"/>
                                            </p:txEl>
                                          </p:spTgt>
                                        </p:tgtEl>
                                        <p:attrNameLst>
                                          <p:attrName>style.visibility</p:attrName>
                                        </p:attrNameLst>
                                      </p:cBhvr>
                                      <p:to>
                                        <p:strVal val="visible"/>
                                      </p:to>
                                    </p:set>
                                    <p:animEffect transition="in" filter="dissolve">
                                      <p:cBhvr>
                                        <p:cTn id="12" dur="500"/>
                                        <p:tgtEl>
                                          <p:spTgt spid="104862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048624">
                                            <p:txEl>
                                              <p:pRg st="2" end="2"/>
                                            </p:txEl>
                                          </p:spTgt>
                                        </p:tgtEl>
                                        <p:attrNameLst>
                                          <p:attrName>style.visibility</p:attrName>
                                        </p:attrNameLst>
                                      </p:cBhvr>
                                      <p:to>
                                        <p:strVal val="visible"/>
                                      </p:to>
                                    </p:set>
                                    <p:animEffect transition="in" filter="dissolve">
                                      <p:cBhvr>
                                        <p:cTn id="17" dur="500"/>
                                        <p:tgtEl>
                                          <p:spTgt spid="104862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048624">
                                            <p:txEl>
                                              <p:pRg st="3" end="3"/>
                                            </p:txEl>
                                          </p:spTgt>
                                        </p:tgtEl>
                                        <p:attrNameLst>
                                          <p:attrName>style.visibility</p:attrName>
                                        </p:attrNameLst>
                                      </p:cBhvr>
                                      <p:to>
                                        <p:strVal val="visible"/>
                                      </p:to>
                                    </p:set>
                                    <p:animEffect transition="in" filter="dissolve">
                                      <p:cBhvr>
                                        <p:cTn id="22" dur="500"/>
                                        <p:tgtEl>
                                          <p:spTgt spid="104862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048624">
                                            <p:txEl>
                                              <p:pRg st="4" end="4"/>
                                            </p:txEl>
                                          </p:spTgt>
                                        </p:tgtEl>
                                        <p:attrNameLst>
                                          <p:attrName>style.visibility</p:attrName>
                                        </p:attrNameLst>
                                      </p:cBhvr>
                                      <p:to>
                                        <p:strVal val="visible"/>
                                      </p:to>
                                    </p:set>
                                    <p:animEffect transition="in" filter="dissolve">
                                      <p:cBhvr>
                                        <p:cTn id="27" dur="500"/>
                                        <p:tgtEl>
                                          <p:spTgt spid="104862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048624">
                                            <p:txEl>
                                              <p:pRg st="5" end="5"/>
                                            </p:txEl>
                                          </p:spTgt>
                                        </p:tgtEl>
                                        <p:attrNameLst>
                                          <p:attrName>style.visibility</p:attrName>
                                        </p:attrNameLst>
                                      </p:cBhvr>
                                      <p:to>
                                        <p:strVal val="visible"/>
                                      </p:to>
                                    </p:set>
                                    <p:animEffect transition="in" filter="dissolve">
                                      <p:cBhvr>
                                        <p:cTn id="32" dur="500"/>
                                        <p:tgtEl>
                                          <p:spTgt spid="104862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048626"/>
                                        </p:tgtEl>
                                        <p:attrNameLst>
                                          <p:attrName>style.visibility</p:attrName>
                                        </p:attrNameLst>
                                      </p:cBhvr>
                                      <p:to>
                                        <p:strVal val="visible"/>
                                      </p:to>
                                    </p:set>
                                    <p:animEffect transition="in" filter="barn(inVertical)">
                                      <p:cBhvr>
                                        <p:cTn id="37" dur="500"/>
                                        <p:tgtEl>
                                          <p:spTgt spid="10486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24" grpId="0" build="p"/>
      <p:bldP spid="104862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0" name="Title 1"/>
          <p:cNvSpPr>
            <a:spLocks noGrp="1"/>
          </p:cNvSpPr>
          <p:nvPr>
            <p:ph type="title"/>
          </p:nvPr>
        </p:nvSpPr>
        <p:spPr>
          <a:xfrm>
            <a:off x="457200" y="274638"/>
            <a:ext cx="8229600" cy="944562"/>
          </a:xfrm>
        </p:spPr>
        <p:txBody>
          <a:bodyPr>
            <a:normAutofit/>
          </a:bodyPr>
          <a:lstStyle/>
          <a:p>
            <a:r>
              <a:rPr lang="en-US" sz="3600" b="1" dirty="0" smtClean="0">
                <a:latin typeface="Baskerville Old Face" pitchFamily="18" charset="0"/>
              </a:rPr>
              <a:t>WHAT DO YOU UNDERSTAND BY THIS ?</a:t>
            </a:r>
            <a:endParaRPr lang="en-US" sz="3600" b="1" dirty="0">
              <a:latin typeface="Baskerville Old Face" pitchFamily="18" charset="0"/>
            </a:endParaRPr>
          </a:p>
        </p:txBody>
      </p:sp>
      <p:sp>
        <p:nvSpPr>
          <p:cNvPr id="1048631" name="Explosion 2 3"/>
          <p:cNvSpPr/>
          <p:nvPr/>
        </p:nvSpPr>
        <p:spPr>
          <a:xfrm>
            <a:off x="1709159" y="1722689"/>
            <a:ext cx="5334000" cy="2209800"/>
          </a:xfrm>
          <a:prstGeom prst="irregularSeal2">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b="1" dirty="0" smtClean="0">
                <a:solidFill>
                  <a:srgbClr val="FFFF00"/>
                </a:solidFill>
                <a:latin typeface="Lucida Calligraphy" pitchFamily="66" charset="0"/>
              </a:rPr>
              <a:t>It’s </a:t>
            </a:r>
          </a:p>
          <a:p>
            <a:pPr algn="ctr"/>
            <a:r>
              <a:rPr lang="en-US" b="1" dirty="0" smtClean="0">
                <a:solidFill>
                  <a:srgbClr val="FFFF00"/>
                </a:solidFill>
                <a:latin typeface="Lucida Calligraphy" pitchFamily="66" charset="0"/>
              </a:rPr>
              <a:t>a</a:t>
            </a:r>
          </a:p>
          <a:p>
            <a:pPr algn="ctr"/>
            <a:r>
              <a:rPr lang="en-US" b="1" dirty="0" smtClean="0">
                <a:solidFill>
                  <a:srgbClr val="FFFF00"/>
                </a:solidFill>
                <a:latin typeface="Lucida Calligraphy" pitchFamily="66" charset="0"/>
              </a:rPr>
              <a:t> </a:t>
            </a:r>
            <a:r>
              <a:rPr lang="en-US" b="1" dirty="0">
                <a:solidFill>
                  <a:srgbClr val="FFFF00"/>
                </a:solidFill>
                <a:latin typeface="Lucida Calligraphy" pitchFamily="66" charset="0"/>
              </a:rPr>
              <a:t>M</a:t>
            </a:r>
            <a:r>
              <a:rPr lang="en-US" b="1" dirty="0" smtClean="0">
                <a:solidFill>
                  <a:srgbClr val="FFFF00"/>
                </a:solidFill>
                <a:latin typeface="Lucida Calligraphy" pitchFamily="66" charset="0"/>
              </a:rPr>
              <a:t>athematical </a:t>
            </a:r>
          </a:p>
          <a:p>
            <a:pPr algn="ctr"/>
            <a:r>
              <a:rPr lang="en-US" b="1" dirty="0" smtClean="0">
                <a:solidFill>
                  <a:srgbClr val="FFFF00"/>
                </a:solidFill>
                <a:latin typeface="Lucida Calligraphy" pitchFamily="66" charset="0"/>
              </a:rPr>
              <a:t>Magic</a:t>
            </a:r>
            <a:endParaRPr lang="en-US" b="1" dirty="0">
              <a:solidFill>
                <a:srgbClr val="FFFF00"/>
              </a:solidFill>
              <a:latin typeface="Lucida Calligraphy" pitchFamily="66" charset="0"/>
            </a:endParaRPr>
          </a:p>
        </p:txBody>
      </p:sp>
      <p:sp>
        <p:nvSpPr>
          <p:cNvPr id="1048632" name="Horizontal Scroll 5"/>
          <p:cNvSpPr/>
          <p:nvPr/>
        </p:nvSpPr>
        <p:spPr>
          <a:xfrm>
            <a:off x="838200" y="4495800"/>
            <a:ext cx="7620000" cy="1219200"/>
          </a:xfrm>
          <a:prstGeom prst="horizontalScroll">
            <a:avLst/>
          </a:prstGeom>
          <a:solidFill>
            <a:srgbClr val="92D050"/>
          </a:solidFill>
        </p:spPr>
        <p:style>
          <a:lnRef idx="2">
            <a:schemeClr val="accent4"/>
          </a:lnRef>
          <a:fillRef idx="1">
            <a:schemeClr val="lt1"/>
          </a:fillRef>
          <a:effectRef idx="0">
            <a:schemeClr val="accent4"/>
          </a:effectRef>
          <a:fontRef idx="minor">
            <a:schemeClr val="dk1"/>
          </a:fontRef>
        </p:style>
        <p:txBody>
          <a:bodyPr rtlCol="0" anchor="ctr"/>
          <a:lstStyle/>
          <a:p>
            <a:pPr algn="ctr"/>
            <a:r>
              <a:rPr lang="en-US" sz="2000" b="1" dirty="0" smtClean="0"/>
              <a:t>Ok, So Today we will learn about some more mathematical tricks….</a:t>
            </a:r>
            <a:endParaRPr lang="en-US" sz="2000" b="1" dirty="0"/>
          </a:p>
        </p:txBody>
      </p:sp>
    </p:spTree>
  </p:cSld>
  <p:clrMapOvr>
    <a:masterClrMapping/>
  </p:clrMapOvr>
  <p:transition>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48631"/>
                                        </p:tgtEl>
                                        <p:attrNameLst>
                                          <p:attrName>style.visibility</p:attrName>
                                        </p:attrNameLst>
                                      </p:cBhvr>
                                      <p:to>
                                        <p:strVal val="visible"/>
                                      </p:to>
                                    </p:set>
                                    <p:animEffect transition="in" filter="checkerboard(across)">
                                      <p:cBhvr>
                                        <p:cTn id="7" dur="500"/>
                                        <p:tgtEl>
                                          <p:spTgt spid="104863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48632"/>
                                        </p:tgtEl>
                                        <p:attrNameLst>
                                          <p:attrName>style.visibility</p:attrName>
                                        </p:attrNameLst>
                                      </p:cBhvr>
                                      <p:to>
                                        <p:strVal val="visible"/>
                                      </p:to>
                                    </p:set>
                                    <p:animEffect transition="in" filter="dissolve">
                                      <p:cBhvr>
                                        <p:cTn id="12" dur="500"/>
                                        <p:tgtEl>
                                          <p:spTgt spid="10486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31" grpId="0" animBg="1"/>
      <p:bldP spid="104863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1048633" name="Slide Number Placeholder 11"/>
          <p:cNvSpPr>
            <a:spLocks noGrp="1"/>
          </p:cNvSpPr>
          <p:nvPr>
            <p:ph type="sldNum" sz="quarter" idx="15"/>
          </p:nvPr>
        </p:nvSpPr>
        <p:spPr>
          <a:prstGeom prst="rect">
            <a:avLst/>
          </a:prstGeom>
          <a:noFill/>
        </p:spPr>
        <p:txBody>
          <a:bodyPr/>
          <a:lstStyle/>
          <a:p>
            <a:fld id="{3346D0EA-AC90-4D1B-8543-006527856DEE}" type="slidenum">
              <a:rPr lang="en-US">
                <a:latin typeface="Arial" pitchFamily="34" charset="0"/>
              </a:rPr>
              <a:pPr/>
              <a:t>6</a:t>
            </a:fld>
            <a:endParaRPr lang="en-US">
              <a:latin typeface="Arial" pitchFamily="34" charset="0"/>
            </a:endParaRPr>
          </a:p>
        </p:txBody>
      </p:sp>
      <p:sp>
        <p:nvSpPr>
          <p:cNvPr id="1048634" name="Rectangle 2"/>
          <p:cNvSpPr>
            <a:spLocks noGrp="1" noChangeArrowheads="1"/>
          </p:cNvSpPr>
          <p:nvPr>
            <p:ph type="title"/>
          </p:nvPr>
        </p:nvSpPr>
        <p:spPr>
          <a:xfrm>
            <a:off x="228600" y="274638"/>
            <a:ext cx="8458200" cy="1143000"/>
          </a:xfrm>
        </p:spPr>
        <p:txBody>
          <a:bodyPr>
            <a:normAutofit fontScale="90000"/>
          </a:bodyPr>
          <a:lstStyle/>
          <a:p>
            <a:pPr eaLnBrk="1" hangingPunct="1"/>
            <a:r>
              <a:rPr lang="en-US" sz="4000" b="1" dirty="0" smtClean="0">
                <a:latin typeface="Maiandra GD" pitchFamily="34" charset="0"/>
              </a:rPr>
              <a:t>What do you observe in both the pictures ?</a:t>
            </a:r>
          </a:p>
        </p:txBody>
      </p:sp>
      <p:sp>
        <p:nvSpPr>
          <p:cNvPr id="1048635" name="Oval 4"/>
          <p:cNvSpPr>
            <a:spLocks noChangeArrowheads="1"/>
          </p:cNvSpPr>
          <p:nvPr/>
        </p:nvSpPr>
        <p:spPr bwMode="auto">
          <a:xfrm>
            <a:off x="228600" y="1371600"/>
            <a:ext cx="3581400" cy="3276600"/>
          </a:xfrm>
          <a:prstGeom prst="ellipse">
            <a:avLst/>
          </a:prstGeom>
          <a:solidFill>
            <a:schemeClr val="accent1"/>
          </a:solidFill>
          <a:ln w="9525">
            <a:solidFill>
              <a:schemeClr val="tx1"/>
            </a:solidFill>
            <a:round/>
            <a:headEnd/>
            <a:tailEnd/>
          </a:ln>
        </p:spPr>
        <p:txBody>
          <a:bodyPr wrap="none" anchor="ctr"/>
          <a:lstStyle/>
          <a:p>
            <a:pPr algn="ctr"/>
            <a:r>
              <a:rPr lang="en-US" sz="2800" dirty="0" smtClean="0">
                <a:solidFill>
                  <a:srgbClr val="FF0000"/>
                </a:solidFill>
              </a:rPr>
              <a:t>A= 5</a:t>
            </a:r>
          </a:p>
          <a:p>
            <a:pPr algn="ctr"/>
            <a:r>
              <a:rPr lang="en-US" sz="2800" dirty="0" smtClean="0">
                <a:solidFill>
                  <a:srgbClr val="FF0000"/>
                </a:solidFill>
              </a:rPr>
              <a:t>B= 8</a:t>
            </a:r>
          </a:p>
          <a:p>
            <a:pPr algn="ctr"/>
            <a:r>
              <a:rPr lang="en-US" sz="2800" dirty="0" smtClean="0">
                <a:solidFill>
                  <a:srgbClr val="FF0000"/>
                </a:solidFill>
              </a:rPr>
              <a:t>X= 12</a:t>
            </a:r>
          </a:p>
          <a:p>
            <a:pPr algn="ctr"/>
            <a:endParaRPr lang="en-US" sz="2800" dirty="0" smtClean="0"/>
          </a:p>
        </p:txBody>
      </p:sp>
      <p:sp>
        <p:nvSpPr>
          <p:cNvPr id="1048636" name="Oval 5"/>
          <p:cNvSpPr>
            <a:spLocks noChangeArrowheads="1"/>
          </p:cNvSpPr>
          <p:nvPr/>
        </p:nvSpPr>
        <p:spPr bwMode="auto">
          <a:xfrm>
            <a:off x="5029200" y="1371600"/>
            <a:ext cx="3581400" cy="3200400"/>
          </a:xfrm>
          <a:prstGeom prst="ellipse">
            <a:avLst/>
          </a:prstGeom>
          <a:solidFill>
            <a:schemeClr val="accent1"/>
          </a:solidFill>
          <a:ln w="9525">
            <a:solidFill>
              <a:schemeClr val="tx1"/>
            </a:solidFill>
            <a:round/>
            <a:headEnd/>
            <a:tailEnd/>
          </a:ln>
        </p:spPr>
        <p:txBody>
          <a:bodyPr wrap="none" anchor="ctr"/>
          <a:lstStyle/>
          <a:p>
            <a:pPr algn="ctr"/>
            <a:r>
              <a:rPr lang="en-US" sz="3200" dirty="0" smtClean="0">
                <a:solidFill>
                  <a:srgbClr val="C00000"/>
                </a:solidFill>
              </a:rPr>
              <a:t>A= #</a:t>
            </a:r>
          </a:p>
          <a:p>
            <a:pPr algn="ctr"/>
            <a:r>
              <a:rPr lang="en-US" sz="3200" dirty="0" smtClean="0">
                <a:solidFill>
                  <a:srgbClr val="C00000"/>
                </a:solidFill>
              </a:rPr>
              <a:t>B= ##</a:t>
            </a:r>
          </a:p>
          <a:p>
            <a:pPr algn="ctr"/>
            <a:r>
              <a:rPr lang="en-US" sz="3200" dirty="0" smtClean="0">
                <a:solidFill>
                  <a:srgbClr val="C00000"/>
                </a:solidFill>
              </a:rPr>
              <a:t>X= *#</a:t>
            </a:r>
            <a:endParaRPr lang="en-US" sz="3200" dirty="0">
              <a:solidFill>
                <a:srgbClr val="C00000"/>
              </a:solidFill>
            </a:endParaRPr>
          </a:p>
        </p:txBody>
      </p:sp>
      <p:sp>
        <p:nvSpPr>
          <p:cNvPr id="1048637" name="TextBox 11"/>
          <p:cNvSpPr txBox="1"/>
          <p:nvPr/>
        </p:nvSpPr>
        <p:spPr>
          <a:xfrm>
            <a:off x="1828800" y="4724400"/>
            <a:ext cx="245580" cy="369332"/>
          </a:xfrm>
          <a:prstGeom prst="rect">
            <a:avLst/>
          </a:prstGeom>
          <a:noFill/>
        </p:spPr>
        <p:txBody>
          <a:bodyPr wrap="none" rtlCol="0">
            <a:spAutoFit/>
          </a:bodyPr>
          <a:lstStyle/>
          <a:p>
            <a:r>
              <a:rPr lang="en-US" b="1" dirty="0" smtClean="0"/>
              <a:t>I</a:t>
            </a:r>
            <a:endParaRPr lang="en-US" b="1" dirty="0"/>
          </a:p>
        </p:txBody>
      </p:sp>
      <p:sp>
        <p:nvSpPr>
          <p:cNvPr id="1048638" name="TextBox 12"/>
          <p:cNvSpPr txBox="1"/>
          <p:nvPr/>
        </p:nvSpPr>
        <p:spPr>
          <a:xfrm>
            <a:off x="6705600" y="4724400"/>
            <a:ext cx="309880" cy="358140"/>
          </a:xfrm>
          <a:prstGeom prst="rect">
            <a:avLst/>
          </a:prstGeom>
          <a:noFill/>
        </p:spPr>
        <p:txBody>
          <a:bodyPr wrap="none" rtlCol="0">
            <a:spAutoFit/>
          </a:bodyPr>
          <a:lstStyle/>
          <a:p>
            <a:r>
              <a:rPr lang="en-US" b="1" dirty="0" smtClean="0"/>
              <a:t>II </a:t>
            </a:r>
            <a:endParaRPr lang="en-US" b="1" dirty="0"/>
          </a:p>
        </p:txBody>
      </p:sp>
      <p:sp>
        <p:nvSpPr>
          <p:cNvPr id="1048639" name="Rounded Rectangle 13"/>
          <p:cNvSpPr/>
          <p:nvPr/>
        </p:nvSpPr>
        <p:spPr>
          <a:xfrm>
            <a:off x="381000" y="5410200"/>
            <a:ext cx="8382000" cy="10668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b="1" dirty="0" smtClean="0">
                <a:latin typeface="Bodoni MT Black" pitchFamily="18" charset="0"/>
              </a:rPr>
              <a:t>There are two circles, In first circle the value of A,B and X are specified but in second circle it </a:t>
            </a:r>
            <a:r>
              <a:rPr lang="en-US" b="1" dirty="0" smtClean="0">
                <a:solidFill>
                  <a:schemeClr val="dk1"/>
                </a:solidFill>
                <a:latin typeface="Bodoni MT Black" pitchFamily="18" charset="0"/>
              </a:rPr>
              <a:t>is</a:t>
            </a:r>
            <a:r>
              <a:rPr lang="en-US" b="1" dirty="0" smtClean="0">
                <a:latin typeface="Bodoni MT Black" pitchFamily="18" charset="0"/>
              </a:rPr>
              <a:t> unknown</a:t>
            </a:r>
            <a:r>
              <a:rPr lang="en-US" b="1" dirty="0" smtClean="0"/>
              <a:t>. </a:t>
            </a:r>
            <a:endParaRPr lang="en-US" b="1" dirty="0"/>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48634"/>
                                        </p:tgtEl>
                                        <p:attrNameLst>
                                          <p:attrName>style.visibility</p:attrName>
                                        </p:attrNameLst>
                                      </p:cBhvr>
                                      <p:to>
                                        <p:strVal val="visible"/>
                                      </p:to>
                                    </p:set>
                                    <p:anim calcmode="lin" valueType="num">
                                      <p:cBhvr additive="base">
                                        <p:cTn id="7" dur="500" fill="hold"/>
                                        <p:tgtEl>
                                          <p:spTgt spid="1048634"/>
                                        </p:tgtEl>
                                        <p:attrNameLst>
                                          <p:attrName>ppt_x</p:attrName>
                                        </p:attrNameLst>
                                      </p:cBhvr>
                                      <p:tavLst>
                                        <p:tav tm="0">
                                          <p:val>
                                            <p:strVal val="#ppt_x"/>
                                          </p:val>
                                        </p:tav>
                                        <p:tav tm="100000">
                                          <p:val>
                                            <p:strVal val="#ppt_x"/>
                                          </p:val>
                                        </p:tav>
                                      </p:tavLst>
                                    </p:anim>
                                    <p:anim calcmode="lin" valueType="num">
                                      <p:cBhvr additive="base">
                                        <p:cTn id="8" dur="500" fill="hold"/>
                                        <p:tgtEl>
                                          <p:spTgt spid="104863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1048639"/>
                                        </p:tgtEl>
                                        <p:attrNameLst>
                                          <p:attrName>style.visibility</p:attrName>
                                        </p:attrNameLst>
                                      </p:cBhvr>
                                      <p:to>
                                        <p:strVal val="visible"/>
                                      </p:to>
                                    </p:set>
                                    <p:animEffect transition="in" filter="box(in)">
                                      <p:cBhvr>
                                        <p:cTn id="13" dur="500"/>
                                        <p:tgtEl>
                                          <p:spTgt spid="10486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34" grpId="0"/>
      <p:bldP spid="104863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alphaModFix amt="91000"/>
            <a:lum/>
          </a:blip>
          <a:srcRect/>
          <a:stretch>
            <a:fillRect l="-35000" r="-35000"/>
          </a:stretch>
        </a:blipFill>
        <a:effectLst/>
      </p:bgPr>
    </p:bg>
    <p:spTree>
      <p:nvGrpSpPr>
        <p:cNvPr id="1" name=""/>
        <p:cNvGrpSpPr/>
        <p:nvPr/>
      </p:nvGrpSpPr>
      <p:grpSpPr>
        <a:xfrm>
          <a:off x="0" y="0"/>
          <a:ext cx="0" cy="0"/>
          <a:chOff x="0" y="0"/>
          <a:chExt cx="0" cy="0"/>
        </a:xfrm>
      </p:grpSpPr>
      <p:sp>
        <p:nvSpPr>
          <p:cNvPr id="1048640" name="Title 1"/>
          <p:cNvSpPr>
            <a:spLocks noGrp="1"/>
          </p:cNvSpPr>
          <p:nvPr>
            <p:ph idx="1"/>
          </p:nvPr>
        </p:nvSpPr>
        <p:spPr>
          <a:xfrm>
            <a:off x="457200" y="3352800"/>
            <a:ext cx="8229600" cy="2773363"/>
          </a:xfrm>
        </p:spPr>
        <p:txBody>
          <a:bodyPr>
            <a:normAutofit/>
          </a:bodyPr>
          <a:lstStyle/>
          <a:p>
            <a:endParaRPr lang="en-US" dirty="0" smtClean="0">
              <a:solidFill>
                <a:schemeClr val="accent3">
                  <a:lumMod val="95000"/>
                </a:schemeClr>
              </a:solidFill>
              <a:latin typeface="Lucida Calligraphy" pitchFamily="66" charset="0"/>
            </a:endParaRPr>
          </a:p>
          <a:p>
            <a:endParaRPr lang="en-US" dirty="0" smtClean="0">
              <a:solidFill>
                <a:schemeClr val="accent3">
                  <a:lumMod val="95000"/>
                </a:schemeClr>
              </a:solidFill>
              <a:latin typeface="Lucida Calligraphy" pitchFamily="66" charset="0"/>
            </a:endParaRPr>
          </a:p>
          <a:p>
            <a:pPr>
              <a:buNone/>
            </a:pPr>
            <a:endParaRPr lang="en-US" b="1" dirty="0" smtClean="0">
              <a:latin typeface="Lucida Calligraphy" pitchFamily="66" charset="0"/>
            </a:endParaRPr>
          </a:p>
          <a:p>
            <a:pPr>
              <a:buNone/>
            </a:pPr>
            <a:r>
              <a:rPr lang="en-US" b="1" dirty="0" smtClean="0">
                <a:latin typeface="Lucida Calligraphy" pitchFamily="66" charset="0"/>
              </a:rPr>
              <a:t>A letter or symbol that stands</a:t>
            </a:r>
          </a:p>
          <a:p>
            <a:pPr>
              <a:buNone/>
            </a:pPr>
            <a:r>
              <a:rPr lang="en-US" b="1" dirty="0" smtClean="0">
                <a:latin typeface="Lucida Calligraphy" pitchFamily="66" charset="0"/>
              </a:rPr>
              <a:t> for a known number is </a:t>
            </a:r>
          </a:p>
          <a:p>
            <a:pPr>
              <a:buNone/>
            </a:pPr>
            <a:r>
              <a:rPr lang="en-US" b="1" dirty="0" smtClean="0">
                <a:latin typeface="Lucida Calligraphy" pitchFamily="66" charset="0"/>
              </a:rPr>
              <a:t>called </a:t>
            </a:r>
            <a:r>
              <a:rPr lang="en-US" b="1" u="sng" dirty="0" smtClean="0">
                <a:latin typeface="Lucida Calligraphy" pitchFamily="66" charset="0"/>
              </a:rPr>
              <a:t>Constant</a:t>
            </a:r>
            <a:r>
              <a:rPr lang="en-US" b="1" u="sng" dirty="0" smtClean="0"/>
              <a:t>.</a:t>
            </a:r>
            <a:endParaRPr lang="en-US" b="1" u="sng" dirty="0"/>
          </a:p>
        </p:txBody>
      </p:sp>
      <p:sp>
        <p:nvSpPr>
          <p:cNvPr id="1048641" name="Title 1"/>
          <p:cNvSpPr>
            <a:spLocks noGrp="1"/>
          </p:cNvSpPr>
          <p:nvPr>
            <p:ph type="title"/>
          </p:nvPr>
        </p:nvSpPr>
        <p:spPr>
          <a:xfrm>
            <a:off x="381000" y="1371600"/>
            <a:ext cx="8229600" cy="1143000"/>
          </a:xfrm>
        </p:spPr>
        <p:txBody>
          <a:bodyPr>
            <a:normAutofit fontScale="90000"/>
          </a:bodyPr>
          <a:lstStyle/>
          <a:p>
            <a:r>
              <a:rPr lang="en-US" sz="3600" b="1" dirty="0" smtClean="0">
                <a:solidFill>
                  <a:schemeClr val="bg1"/>
                </a:solidFill>
                <a:latin typeface="Lucida Calligraphy" pitchFamily="66" charset="0"/>
              </a:rPr>
              <a:t>A letter or symbol that stands for an unknown number is called </a:t>
            </a:r>
            <a:r>
              <a:rPr lang="en-US" sz="3600" b="1" u="sng" dirty="0" smtClean="0">
                <a:solidFill>
                  <a:schemeClr val="bg1"/>
                </a:solidFill>
                <a:latin typeface="Lucida Calligraphy" pitchFamily="66" charset="0"/>
              </a:rPr>
              <a:t>Variable</a:t>
            </a:r>
            <a:r>
              <a:rPr lang="en-US" b="1" u="sng" dirty="0" smtClean="0">
                <a:solidFill>
                  <a:schemeClr val="bg1"/>
                </a:solidFill>
                <a:latin typeface="Lucida Calligraphy" pitchFamily="66" charset="0"/>
              </a:rPr>
              <a:t>.</a:t>
            </a:r>
            <a:endParaRPr lang="en-US" b="1" u="sng" dirty="0">
              <a:solidFill>
                <a:schemeClr val="bg1"/>
              </a:solidFill>
              <a:latin typeface="Lucida Calligraphy" pitchFamily="66" charset="0"/>
            </a:endParaRPr>
          </a:p>
        </p:txBody>
      </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48641"/>
                                        </p:tgtEl>
                                        <p:attrNameLst>
                                          <p:attrName>style.visibility</p:attrName>
                                        </p:attrNameLst>
                                      </p:cBhvr>
                                      <p:to>
                                        <p:strVal val="visible"/>
                                      </p:to>
                                    </p:set>
                                    <p:anim calcmode="lin" valueType="num">
                                      <p:cBhvr additive="base">
                                        <p:cTn id="7" dur="500" fill="hold"/>
                                        <p:tgtEl>
                                          <p:spTgt spid="1048641"/>
                                        </p:tgtEl>
                                        <p:attrNameLst>
                                          <p:attrName>ppt_x</p:attrName>
                                        </p:attrNameLst>
                                      </p:cBhvr>
                                      <p:tavLst>
                                        <p:tav tm="0">
                                          <p:val>
                                            <p:strVal val="#ppt_x"/>
                                          </p:val>
                                        </p:tav>
                                        <p:tav tm="100000">
                                          <p:val>
                                            <p:strVal val="#ppt_x"/>
                                          </p:val>
                                        </p:tav>
                                      </p:tavLst>
                                    </p:anim>
                                    <p:anim calcmode="lin" valueType="num">
                                      <p:cBhvr additive="base">
                                        <p:cTn id="8" dur="500" fill="hold"/>
                                        <p:tgtEl>
                                          <p:spTgt spid="104864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48640">
                                            <p:txEl>
                                              <p:pRg st="3" end="3"/>
                                            </p:txEl>
                                          </p:spTgt>
                                        </p:tgtEl>
                                        <p:attrNameLst>
                                          <p:attrName>style.visibility</p:attrName>
                                        </p:attrNameLst>
                                      </p:cBhvr>
                                      <p:to>
                                        <p:strVal val="visible"/>
                                      </p:to>
                                    </p:set>
                                    <p:anim calcmode="lin" valueType="num">
                                      <p:cBhvr additive="base">
                                        <p:cTn id="13" dur="500" fill="hold"/>
                                        <p:tgtEl>
                                          <p:spTgt spid="1048640">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4864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48640">
                                            <p:txEl>
                                              <p:pRg st="4" end="4"/>
                                            </p:txEl>
                                          </p:spTgt>
                                        </p:tgtEl>
                                        <p:attrNameLst>
                                          <p:attrName>style.visibility</p:attrName>
                                        </p:attrNameLst>
                                      </p:cBhvr>
                                      <p:to>
                                        <p:strVal val="visible"/>
                                      </p:to>
                                    </p:set>
                                    <p:anim calcmode="lin" valueType="num">
                                      <p:cBhvr additive="base">
                                        <p:cTn id="19" dur="500" fill="hold"/>
                                        <p:tgtEl>
                                          <p:spTgt spid="1048640">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4864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48640">
                                            <p:txEl>
                                              <p:pRg st="5" end="5"/>
                                            </p:txEl>
                                          </p:spTgt>
                                        </p:tgtEl>
                                        <p:attrNameLst>
                                          <p:attrName>style.visibility</p:attrName>
                                        </p:attrNameLst>
                                      </p:cBhvr>
                                      <p:to>
                                        <p:strVal val="visible"/>
                                      </p:to>
                                    </p:set>
                                    <p:anim calcmode="lin" valueType="num">
                                      <p:cBhvr additive="base">
                                        <p:cTn id="25" dur="500" fill="hold"/>
                                        <p:tgtEl>
                                          <p:spTgt spid="1048640">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48640">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40" grpId="0" build="p"/>
      <p:bldP spid="104864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tile tx="0" ty="0" sx="40000" sy="40000" flip="none" algn="tl"/>
        </a:blipFill>
        <a:effectLst/>
      </p:bgPr>
    </p:bg>
    <p:spTree>
      <p:nvGrpSpPr>
        <p:cNvPr id="1" name=""/>
        <p:cNvGrpSpPr/>
        <p:nvPr/>
      </p:nvGrpSpPr>
      <p:grpSpPr>
        <a:xfrm>
          <a:off x="0" y="0"/>
          <a:ext cx="0" cy="0"/>
          <a:chOff x="0" y="0"/>
          <a:chExt cx="0" cy="0"/>
        </a:xfrm>
      </p:grpSpPr>
      <p:pic>
        <p:nvPicPr>
          <p:cNvPr id="2097155" name="Picture 3"/>
          <p:cNvPicPr>
            <a:picLocks noChangeAspect="1" noChangeArrowheads="1"/>
          </p:cNvPicPr>
          <p:nvPr/>
        </p:nvPicPr>
        <p:blipFill>
          <a:blip r:embed="rId4">
            <a:lum contrast="58000"/>
          </a:blip>
          <a:srcRect/>
          <a:stretch>
            <a:fillRect/>
          </a:stretch>
        </p:blipFill>
        <p:spPr bwMode="auto">
          <a:xfrm>
            <a:off x="111096" y="598206"/>
            <a:ext cx="7981772" cy="6259794"/>
          </a:xfrm>
          <a:prstGeom prst="rect">
            <a:avLst/>
          </a:prstGeom>
          <a:noFill/>
          <a:ln w="9525">
            <a:noFill/>
            <a:miter lim="800000"/>
            <a:headEnd/>
            <a:tailEnd/>
          </a:ln>
          <a:effectLst>
            <a:outerShdw blurRad="457200" dist="444500" dir="19200000" sx="92000" sy="92000" algn="ctr" rotWithShape="0">
              <a:srgbClr val="000000"/>
            </a:outerShdw>
          </a:effectLst>
        </p:spPr>
      </p:pic>
    </p:spTree>
  </p:cSld>
  <p:clrMapOvr>
    <a:masterClrMapping/>
  </p:clrMapOvr>
  <p:transition>
    <p:pull dir="ru"/>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tile tx="0" ty="0" sx="40000" sy="40000" flip="none" algn="tl"/>
        </a:blipFill>
        <a:effectLst/>
      </p:bgPr>
    </p:bg>
    <p:spTree>
      <p:nvGrpSpPr>
        <p:cNvPr id="1" name=""/>
        <p:cNvGrpSpPr/>
        <p:nvPr/>
      </p:nvGrpSpPr>
      <p:grpSpPr>
        <a:xfrm>
          <a:off x="0" y="0"/>
          <a:ext cx="0" cy="0"/>
          <a:chOff x="0" y="0"/>
          <a:chExt cx="0" cy="0"/>
        </a:xfrm>
      </p:grpSpPr>
      <p:sp>
        <p:nvSpPr>
          <p:cNvPr id="1048647" name="TextBox 21"/>
          <p:cNvSpPr txBox="1"/>
          <p:nvPr/>
        </p:nvSpPr>
        <p:spPr>
          <a:xfrm flipH="1">
            <a:off x="683462" y="706567"/>
            <a:ext cx="7848000" cy="1424941"/>
          </a:xfrm>
          <a:prstGeom prst="rect">
            <a:avLst/>
          </a:prstGeom>
          <a:ln>
            <a:noFill/>
          </a:ln>
          <a:effectLst>
            <a:outerShdw blurRad="76200" dist="12700" dir="2700000" sy="-23000" kx="-800400" algn="bl" rotWithShape="0">
              <a:prstClr val="black">
                <a:alpha val="20000"/>
              </a:prstClr>
            </a:outerShdw>
          </a:effectLst>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endParaRPr lang="en-US" b="1" dirty="0" smtClean="0"/>
          </a:p>
          <a:p>
            <a:pPr algn="ctr"/>
            <a:r>
              <a:rPr lang="en-US" sz="2400" b="1" dirty="0" smtClean="0">
                <a:solidFill>
                  <a:srgbClr val="FF0000"/>
                </a:solidFill>
              </a:rPr>
              <a:t>A LINER EQUATION IS ALSO CALLED A FIRST DEGREE </a:t>
            </a:r>
          </a:p>
          <a:p>
            <a:pPr algn="ctr"/>
            <a:r>
              <a:rPr lang="en-US" sz="2400" b="1" dirty="0" smtClean="0">
                <a:solidFill>
                  <a:srgbClr val="FF0000"/>
                </a:solidFill>
              </a:rPr>
              <a:t> EQUATION AS THE </a:t>
            </a:r>
          </a:p>
          <a:p>
            <a:pPr algn="ctr"/>
            <a:r>
              <a:rPr lang="en-US" sz="2400" b="1" dirty="0" smtClean="0">
                <a:solidFill>
                  <a:srgbClr val="FF0000"/>
                </a:solidFill>
              </a:rPr>
              <a:t>HIGHEST POWER OF VARIABLE IS 1.</a:t>
            </a:r>
            <a:endParaRPr lang="en-IN" sz="2400" b="1" dirty="0">
              <a:solidFill>
                <a:srgbClr val="FF0000"/>
              </a:solidFill>
            </a:endParaRPr>
          </a:p>
        </p:txBody>
      </p:sp>
      <p:sp>
        <p:nvSpPr>
          <p:cNvPr id="1048648" name="TextBox 22"/>
          <p:cNvSpPr txBox="1"/>
          <p:nvPr/>
        </p:nvSpPr>
        <p:spPr>
          <a:xfrm>
            <a:off x="1599731" y="3499905"/>
            <a:ext cx="5796000" cy="1869440"/>
          </a:xfrm>
          <a:prstGeom prst="rect">
            <a:avLst/>
          </a:prstGeom>
          <a:effectLst>
            <a:glow rad="228600">
              <a:schemeClr val="accent6">
                <a:satMod val="175000"/>
                <a:alpha val="40000"/>
              </a:schemeClr>
            </a:glow>
          </a:effectLst>
        </p:spPr>
        <p:style>
          <a:lnRef idx="3">
            <a:schemeClr val="lt1"/>
          </a:lnRef>
          <a:fillRef idx="1">
            <a:schemeClr val="accent2"/>
          </a:fillRef>
          <a:effectRef idx="1">
            <a:schemeClr val="accent2"/>
          </a:effectRef>
          <a:fontRef idx="minor">
            <a:schemeClr val="lt1"/>
          </a:fontRef>
        </p:style>
        <p:txBody>
          <a:bodyPr wrap="square" rtlCol="0">
            <a:spAutoFit/>
          </a:bodyPr>
          <a:lstStyle/>
          <a:p>
            <a:pPr algn="ctr"/>
            <a:endParaRPr lang="en-US" sz="2400" b="1" dirty="0" smtClean="0"/>
          </a:p>
          <a:p>
            <a:pPr algn="ctr"/>
            <a:r>
              <a:rPr lang="en-US" sz="2400" b="1" dirty="0" smtClean="0">
                <a:solidFill>
                  <a:srgbClr val="FF0000"/>
                </a:solidFill>
              </a:rPr>
              <a:t>EXAMPLE OF LINER EQUATIONS :</a:t>
            </a:r>
          </a:p>
          <a:p>
            <a:pPr algn="ctr"/>
            <a:r>
              <a:rPr lang="en-US" sz="2400" b="1" dirty="0" smtClean="0">
                <a:solidFill>
                  <a:srgbClr val="FF0000"/>
                </a:solidFill>
              </a:rPr>
              <a:t> x + 4 = - 2</a:t>
            </a:r>
          </a:p>
          <a:p>
            <a:pPr algn="ctr"/>
            <a:r>
              <a:rPr lang="en-US" sz="2400" b="1" dirty="0" smtClean="0">
                <a:solidFill>
                  <a:srgbClr val="FF0000"/>
                </a:solidFill>
              </a:rPr>
              <a:t>2x + 5 = 10</a:t>
            </a:r>
          </a:p>
          <a:p>
            <a:pPr algn="ctr"/>
            <a:r>
              <a:rPr lang="en-US" sz="2400" b="1" dirty="0" smtClean="0">
                <a:solidFill>
                  <a:srgbClr val="FF0000"/>
                </a:solidFill>
              </a:rPr>
              <a:t>5 – 3x = 8</a:t>
            </a:r>
            <a:endParaRPr lang="en-IN" sz="2400" b="1" dirty="0">
              <a:solidFill>
                <a:srgbClr val="FF0000"/>
              </a:solidFill>
            </a:endParaRPr>
          </a:p>
        </p:txBody>
      </p:sp>
    </p:spTree>
  </p:cSld>
  <p:clrMapOvr>
    <a:masterClrMapping/>
  </p:clrMapOvr>
  <p:transition>
    <p:wedge/>
  </p:transition>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1034</Words>
  <PresentationFormat>Letter Paper (8.5x11 in)</PresentationFormat>
  <Paragraphs>269</Paragraphs>
  <Slides>30</Slides>
  <Notes>13</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Paper</vt:lpstr>
      <vt:lpstr>Slide 1</vt:lpstr>
      <vt:lpstr>Slide 2</vt:lpstr>
      <vt:lpstr>Slide 3</vt:lpstr>
      <vt:lpstr>Game……</vt:lpstr>
      <vt:lpstr>WHAT DO YOU UNDERSTAND BY THIS ?</vt:lpstr>
      <vt:lpstr>What do you observe in both the pictures ?</vt:lpstr>
      <vt:lpstr>A letter or symbol that stands for an unknown number is called Variable.</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Mark Brusca</dc:creator>
  <cp:lastModifiedBy>rajni bala</cp:lastModifiedBy>
  <cp:revision>1</cp:revision>
  <dcterms:created xsi:type="dcterms:W3CDTF">2003-02-12T22:40:24Z</dcterms:created>
  <dcterms:modified xsi:type="dcterms:W3CDTF">2020-04-28T11:01:35Z</dcterms:modified>
</cp:coreProperties>
</file>